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4" name="Shape 64"/>
          <p:cNvSpPr/>
          <p:nvPr>
            <p:ph type="sldImg"/>
          </p:nvPr>
        </p:nvSpPr>
        <p:spPr>
          <a:xfrm>
            <a:off x="1143000" y="685800"/>
            <a:ext cx="4572000" cy="3429000"/>
          </a:xfrm>
          <a:prstGeom prst="rect">
            <a:avLst/>
          </a:prstGeom>
        </p:spPr>
        <p:txBody>
          <a:bodyPr/>
          <a:lstStyle/>
          <a:p>
            <a:pPr/>
          </a:p>
        </p:txBody>
      </p:sp>
      <p:sp>
        <p:nvSpPr>
          <p:cNvPr id="65" name="Shape 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algn="ctr" latinLnBrk="0">
      <a:defRPr sz="1400">
        <a:solidFill>
          <a:srgbClr val="404241"/>
        </a:solidFill>
        <a:latin typeface="+mn-lt"/>
        <a:ea typeface="+mn-ea"/>
        <a:cs typeface="+mn-cs"/>
        <a:sym typeface="배달의민족 도현 OTF"/>
      </a:defRPr>
    </a:lvl1pPr>
    <a:lvl2pPr indent="228600" algn="ctr" latinLnBrk="0">
      <a:defRPr sz="1400">
        <a:solidFill>
          <a:srgbClr val="404241"/>
        </a:solidFill>
        <a:latin typeface="+mn-lt"/>
        <a:ea typeface="+mn-ea"/>
        <a:cs typeface="+mn-cs"/>
        <a:sym typeface="배달의민족 도현 OTF"/>
      </a:defRPr>
    </a:lvl2pPr>
    <a:lvl3pPr indent="457200" algn="ctr" latinLnBrk="0">
      <a:defRPr sz="1400">
        <a:solidFill>
          <a:srgbClr val="404241"/>
        </a:solidFill>
        <a:latin typeface="+mn-lt"/>
        <a:ea typeface="+mn-ea"/>
        <a:cs typeface="+mn-cs"/>
        <a:sym typeface="배달의민족 도현 OTF"/>
      </a:defRPr>
    </a:lvl3pPr>
    <a:lvl4pPr indent="685800" algn="ctr" latinLnBrk="0">
      <a:defRPr sz="1400">
        <a:solidFill>
          <a:srgbClr val="404241"/>
        </a:solidFill>
        <a:latin typeface="+mn-lt"/>
        <a:ea typeface="+mn-ea"/>
        <a:cs typeface="+mn-cs"/>
        <a:sym typeface="배달의민족 도현 OTF"/>
      </a:defRPr>
    </a:lvl4pPr>
    <a:lvl5pPr indent="914400" algn="ctr" latinLnBrk="0">
      <a:defRPr sz="1400">
        <a:solidFill>
          <a:srgbClr val="404241"/>
        </a:solidFill>
        <a:latin typeface="+mn-lt"/>
        <a:ea typeface="+mn-ea"/>
        <a:cs typeface="+mn-cs"/>
        <a:sym typeface="배달의민족 도현 OTF"/>
      </a:defRPr>
    </a:lvl5pPr>
    <a:lvl6pPr indent="1143000" algn="ctr" latinLnBrk="0">
      <a:defRPr sz="1400">
        <a:solidFill>
          <a:srgbClr val="404241"/>
        </a:solidFill>
        <a:latin typeface="+mn-lt"/>
        <a:ea typeface="+mn-ea"/>
        <a:cs typeface="+mn-cs"/>
        <a:sym typeface="배달의민족 도현 OTF"/>
      </a:defRPr>
    </a:lvl6pPr>
    <a:lvl7pPr indent="1371600" algn="ctr" latinLnBrk="0">
      <a:defRPr sz="1400">
        <a:solidFill>
          <a:srgbClr val="404241"/>
        </a:solidFill>
        <a:latin typeface="+mn-lt"/>
        <a:ea typeface="+mn-ea"/>
        <a:cs typeface="+mn-cs"/>
        <a:sym typeface="배달의민족 도현 OTF"/>
      </a:defRPr>
    </a:lvl7pPr>
    <a:lvl8pPr indent="1600200" algn="ctr" latinLnBrk="0">
      <a:defRPr sz="1400">
        <a:solidFill>
          <a:srgbClr val="404241"/>
        </a:solidFill>
        <a:latin typeface="+mn-lt"/>
        <a:ea typeface="+mn-ea"/>
        <a:cs typeface="+mn-cs"/>
        <a:sym typeface="배달의민족 도현 OTF"/>
      </a:defRPr>
    </a:lvl8pPr>
    <a:lvl9pPr indent="1828800" algn="ctr" latinLnBrk="0">
      <a:defRPr sz="1400">
        <a:solidFill>
          <a:srgbClr val="404241"/>
        </a:solidFill>
        <a:latin typeface="+mn-lt"/>
        <a:ea typeface="+mn-ea"/>
        <a:cs typeface="+mn-cs"/>
        <a:sym typeface="배달의민족 도현 OTF"/>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슬라이드">
    <p:spTree>
      <p:nvGrpSpPr>
        <p:cNvPr id="1" name=""/>
        <p:cNvGrpSpPr/>
        <p:nvPr/>
      </p:nvGrpSpPr>
      <p:grpSpPr>
        <a:xfrm>
          <a:off x="0" y="0"/>
          <a:ext cx="0" cy="0"/>
          <a:chOff x="0" y="0"/>
          <a:chExt cx="0" cy="0"/>
        </a:xfrm>
      </p:grpSpPr>
      <p:pic>
        <p:nvPicPr>
          <p:cNvPr id="12" name="그림 1" descr="그림 1"/>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3" name="제목 텍스트"/>
          <p:cNvSpPr txBox="1"/>
          <p:nvPr>
            <p:ph type="title"/>
          </p:nvPr>
        </p:nvSpPr>
        <p:spPr>
          <a:xfrm>
            <a:off x="179511" y="2349442"/>
            <a:ext cx="8784978" cy="865257"/>
          </a:xfrm>
          <a:prstGeom prst="rect">
            <a:avLst/>
          </a:prstGeom>
        </p:spPr>
        <p:txBody>
          <a:bodyPr/>
          <a:lstStyle>
            <a:lvl1pPr>
              <a:defRPr sz="5400">
                <a:solidFill>
                  <a:srgbClr val="93CDDD"/>
                </a:solidFill>
                <a:latin typeface="+mn-lt"/>
                <a:ea typeface="+mn-ea"/>
                <a:cs typeface="+mn-cs"/>
                <a:sym typeface="배달의민족 도현 OTF"/>
              </a:defRPr>
            </a:lvl1pPr>
          </a:lstStyle>
          <a:p>
            <a:pPr/>
            <a:r>
              <a:t>제목 텍스트</a:t>
            </a:r>
          </a:p>
        </p:txBody>
      </p:sp>
      <p:sp>
        <p:nvSpPr>
          <p:cNvPr id="1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빈 화면">
    <p:spTree>
      <p:nvGrpSpPr>
        <p:cNvPr id="1" name=""/>
        <p:cNvGrpSpPr/>
        <p:nvPr/>
      </p:nvGrpSpPr>
      <p:grpSpPr>
        <a:xfrm>
          <a:off x="0" y="0"/>
          <a:ext cx="0" cy="0"/>
          <a:chOff x="0" y="0"/>
          <a:chExt cx="0" cy="0"/>
        </a:xfrm>
      </p:grpSpPr>
      <p:sp>
        <p:nvSpPr>
          <p:cNvPr id="2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구역 머리글">
    <p:spTree>
      <p:nvGrpSpPr>
        <p:cNvPr id="1" name=""/>
        <p:cNvGrpSpPr/>
        <p:nvPr/>
      </p:nvGrpSpPr>
      <p:grpSpPr>
        <a:xfrm>
          <a:off x="0" y="0"/>
          <a:ext cx="0" cy="0"/>
          <a:chOff x="0" y="0"/>
          <a:chExt cx="0" cy="0"/>
        </a:xfrm>
      </p:grpSpPr>
      <p:pic>
        <p:nvPicPr>
          <p:cNvPr id="28" name="그림 2" descr="그림 2"/>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사용자 지정 레이아웃">
    <p:spTree>
      <p:nvGrpSpPr>
        <p:cNvPr id="1" name=""/>
        <p:cNvGrpSpPr/>
        <p:nvPr/>
      </p:nvGrpSpPr>
      <p:grpSpPr>
        <a:xfrm>
          <a:off x="0" y="0"/>
          <a:ext cx="0" cy="0"/>
          <a:chOff x="0" y="0"/>
          <a:chExt cx="0" cy="0"/>
        </a:xfrm>
      </p:grpSpPr>
      <p:pic>
        <p:nvPicPr>
          <p:cNvPr id="36" name="그림 6" descr="그림 6"/>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7" name="제목 텍스트"/>
          <p:cNvSpPr txBox="1"/>
          <p:nvPr>
            <p:ph type="title"/>
          </p:nvPr>
        </p:nvSpPr>
        <p:spPr>
          <a:xfrm>
            <a:off x="395536" y="116632"/>
            <a:ext cx="7661196" cy="796908"/>
          </a:xfrm>
          <a:prstGeom prst="rect">
            <a:avLst/>
          </a:prstGeom>
        </p:spPr>
        <p:txBody>
          <a:bodyPr/>
          <a:lstStyle>
            <a:lvl1pPr algn="l">
              <a:defRPr>
                <a:latin typeface="+mn-lt"/>
                <a:ea typeface="+mn-ea"/>
                <a:cs typeface="+mn-cs"/>
                <a:sym typeface="배달의민족 도현 OTF"/>
              </a:defRPr>
            </a:lvl1pPr>
          </a:lstStyle>
          <a:p>
            <a:pPr/>
            <a:r>
              <a:t>제목 텍스트</a:t>
            </a:r>
          </a:p>
        </p:txBody>
      </p:sp>
      <p:sp>
        <p:nvSpPr>
          <p:cNvPr id="38" name="본문 첫 번째 줄…"/>
          <p:cNvSpPr txBox="1"/>
          <p:nvPr>
            <p:ph type="body" idx="1"/>
          </p:nvPr>
        </p:nvSpPr>
        <p:spPr>
          <a:xfrm>
            <a:off x="395536" y="1715666"/>
            <a:ext cx="8402526" cy="4881687"/>
          </a:xfrm>
          <a:prstGeom prst="rect">
            <a:avLst/>
          </a:prstGeom>
        </p:spPr>
        <p:txBody>
          <a:bodyPr/>
          <a:lstStyle>
            <a:lvl1pPr marL="342900" indent="-342900">
              <a:spcBef>
                <a:spcPts val="300"/>
              </a:spcBef>
              <a:buSzTx/>
              <a:buFontTx/>
              <a:buNone/>
              <a:defRPr i="1" sz="1600">
                <a:solidFill>
                  <a:srgbClr val="595959"/>
                </a:solidFill>
                <a:latin typeface="Arial"/>
                <a:ea typeface="Arial"/>
                <a:cs typeface="Arial"/>
                <a:sym typeface="Arial"/>
              </a:defRPr>
            </a:lvl1pPr>
            <a:lvl2pPr marL="342900" indent="114300">
              <a:spcBef>
                <a:spcPts val="300"/>
              </a:spcBef>
              <a:buSzTx/>
              <a:buFontTx/>
              <a:buNone/>
              <a:defRPr i="1" sz="1600">
                <a:solidFill>
                  <a:srgbClr val="595959"/>
                </a:solidFill>
                <a:latin typeface="Arial"/>
                <a:ea typeface="Arial"/>
                <a:cs typeface="Arial"/>
                <a:sym typeface="Arial"/>
              </a:defRPr>
            </a:lvl2pPr>
            <a:lvl3pPr marL="342900" indent="571500">
              <a:spcBef>
                <a:spcPts val="300"/>
              </a:spcBef>
              <a:buSzTx/>
              <a:buFontTx/>
              <a:buNone/>
              <a:defRPr i="1" sz="1600">
                <a:solidFill>
                  <a:srgbClr val="595959"/>
                </a:solidFill>
                <a:latin typeface="Arial"/>
                <a:ea typeface="Arial"/>
                <a:cs typeface="Arial"/>
                <a:sym typeface="Arial"/>
              </a:defRPr>
            </a:lvl3pPr>
            <a:lvl4pPr marL="342900" indent="1028700">
              <a:spcBef>
                <a:spcPts val="300"/>
              </a:spcBef>
              <a:buSzTx/>
              <a:buFontTx/>
              <a:buNone/>
              <a:defRPr i="1" sz="1600">
                <a:solidFill>
                  <a:srgbClr val="595959"/>
                </a:solidFill>
                <a:latin typeface="Arial"/>
                <a:ea typeface="Arial"/>
                <a:cs typeface="Arial"/>
                <a:sym typeface="Arial"/>
              </a:defRPr>
            </a:lvl4pPr>
            <a:lvl5pPr marL="342900" indent="1485900">
              <a:spcBef>
                <a:spcPts val="300"/>
              </a:spcBef>
              <a:buSzTx/>
              <a:buFontTx/>
              <a:buNone/>
              <a:defRPr i="1" sz="1600">
                <a:solidFill>
                  <a:srgbClr val="595959"/>
                </a:solidFill>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3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및 내용">
    <p:spTree>
      <p:nvGrpSpPr>
        <p:cNvPr id="1" name=""/>
        <p:cNvGrpSpPr/>
        <p:nvPr/>
      </p:nvGrpSpPr>
      <p:grpSpPr>
        <a:xfrm>
          <a:off x="0" y="0"/>
          <a:ext cx="0" cy="0"/>
          <a:chOff x="0" y="0"/>
          <a:chExt cx="0" cy="0"/>
        </a:xfrm>
      </p:grpSpPr>
      <p:pic>
        <p:nvPicPr>
          <p:cNvPr id="46" name="그림 1" descr="그림 1"/>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47" name="본문 첫 번째 줄…"/>
          <p:cNvSpPr txBox="1"/>
          <p:nvPr>
            <p:ph type="body" idx="1"/>
          </p:nvPr>
        </p:nvSpPr>
        <p:spPr>
          <a:xfrm>
            <a:off x="395536" y="1715666"/>
            <a:ext cx="8402526" cy="4881687"/>
          </a:xfrm>
          <a:prstGeom prst="rect">
            <a:avLst/>
          </a:prstGeom>
        </p:spPr>
        <p:txBody>
          <a:bodyPr/>
          <a:lstStyle>
            <a:lvl1pPr marL="342900" indent="-342900">
              <a:spcBef>
                <a:spcPts val="300"/>
              </a:spcBef>
              <a:buSzTx/>
              <a:buFontTx/>
              <a:buNone/>
              <a:defRPr i="1" sz="1600">
                <a:solidFill>
                  <a:srgbClr val="595959"/>
                </a:solidFill>
                <a:latin typeface="Arial"/>
                <a:ea typeface="Arial"/>
                <a:cs typeface="Arial"/>
                <a:sym typeface="Arial"/>
              </a:defRPr>
            </a:lvl1pPr>
            <a:lvl2pPr marL="342900" indent="114300">
              <a:spcBef>
                <a:spcPts val="300"/>
              </a:spcBef>
              <a:buSzTx/>
              <a:buFontTx/>
              <a:buNone/>
              <a:defRPr i="1" sz="1600">
                <a:solidFill>
                  <a:srgbClr val="595959"/>
                </a:solidFill>
                <a:latin typeface="Arial"/>
                <a:ea typeface="Arial"/>
                <a:cs typeface="Arial"/>
                <a:sym typeface="Arial"/>
              </a:defRPr>
            </a:lvl2pPr>
            <a:lvl3pPr marL="342900" indent="571500">
              <a:spcBef>
                <a:spcPts val="300"/>
              </a:spcBef>
              <a:buSzTx/>
              <a:buFontTx/>
              <a:buNone/>
              <a:defRPr i="1" sz="1600">
                <a:solidFill>
                  <a:srgbClr val="595959"/>
                </a:solidFill>
                <a:latin typeface="Arial"/>
                <a:ea typeface="Arial"/>
                <a:cs typeface="Arial"/>
                <a:sym typeface="Arial"/>
              </a:defRPr>
            </a:lvl3pPr>
            <a:lvl4pPr marL="342900" indent="1028700">
              <a:spcBef>
                <a:spcPts val="300"/>
              </a:spcBef>
              <a:buSzTx/>
              <a:buFontTx/>
              <a:buNone/>
              <a:defRPr i="1" sz="1600">
                <a:solidFill>
                  <a:srgbClr val="595959"/>
                </a:solidFill>
                <a:latin typeface="Arial"/>
                <a:ea typeface="Arial"/>
                <a:cs typeface="Arial"/>
                <a:sym typeface="Arial"/>
              </a:defRPr>
            </a:lvl4pPr>
            <a:lvl5pPr marL="342900" indent="1485900">
              <a:spcBef>
                <a:spcPts val="300"/>
              </a:spcBef>
              <a:buSzTx/>
              <a:buFontTx/>
              <a:buNone/>
              <a:defRPr i="1" sz="1600">
                <a:solidFill>
                  <a:srgbClr val="595959"/>
                </a:solidFill>
                <a:latin typeface="Arial"/>
                <a:ea typeface="Arial"/>
                <a:cs typeface="Arial"/>
                <a:sym typeface="Aria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8" name="제목 텍스트"/>
          <p:cNvSpPr txBox="1"/>
          <p:nvPr>
            <p:ph type="title"/>
          </p:nvPr>
        </p:nvSpPr>
        <p:spPr>
          <a:xfrm>
            <a:off x="395536" y="116632"/>
            <a:ext cx="7661196" cy="796908"/>
          </a:xfrm>
          <a:prstGeom prst="rect">
            <a:avLst/>
          </a:prstGeom>
        </p:spPr>
        <p:txBody>
          <a:bodyPr/>
          <a:lstStyle>
            <a:lvl1pPr algn="l">
              <a:defRPr b="1">
                <a:solidFill>
                  <a:srgbClr val="FFFFFF"/>
                </a:solidFill>
                <a:latin typeface="Arial"/>
                <a:ea typeface="Arial"/>
                <a:cs typeface="Arial"/>
                <a:sym typeface="Arial"/>
              </a:defRPr>
            </a:lvl1pPr>
          </a:lstStyle>
          <a:p>
            <a:pPr/>
            <a:r>
              <a:t>제목 텍스트</a:t>
            </a:r>
          </a:p>
        </p:txBody>
      </p:sp>
      <p:sp>
        <p:nvSpPr>
          <p:cNvPr id="49" name="슬라이드 번호"/>
          <p:cNvSpPr txBox="1"/>
          <p:nvPr>
            <p:ph type="sldNum" sz="quarter" idx="2"/>
          </p:nvPr>
        </p:nvSpPr>
        <p:spPr>
          <a:xfrm>
            <a:off x="8413144" y="6479027"/>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사용자 지정 레이아웃">
    <p:spTree>
      <p:nvGrpSpPr>
        <p:cNvPr id="1" name=""/>
        <p:cNvGrpSpPr/>
        <p:nvPr/>
      </p:nvGrpSpPr>
      <p:grpSpPr>
        <a:xfrm>
          <a:off x="0" y="0"/>
          <a:ext cx="0" cy="0"/>
          <a:chOff x="0" y="0"/>
          <a:chExt cx="0" cy="0"/>
        </a:xfrm>
      </p:grpSpPr>
      <p:pic>
        <p:nvPicPr>
          <p:cNvPr id="56" name="그림 1" descr="그림 1"/>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57" name="제목 텍스트"/>
          <p:cNvSpPr txBox="1"/>
          <p:nvPr>
            <p:ph type="title"/>
          </p:nvPr>
        </p:nvSpPr>
        <p:spPr>
          <a:xfrm>
            <a:off x="346853" y="2852935"/>
            <a:ext cx="8450295" cy="1296145"/>
          </a:xfrm>
          <a:prstGeom prst="rect">
            <a:avLst/>
          </a:prstGeom>
        </p:spPr>
        <p:txBody>
          <a:bodyPr anchor="t"/>
          <a:lstStyle>
            <a:lvl1pPr>
              <a:defRPr sz="7000">
                <a:solidFill>
                  <a:srgbClr val="93CDDD"/>
                </a:solidFill>
                <a:latin typeface="Arial"/>
                <a:ea typeface="Arial"/>
                <a:cs typeface="Arial"/>
                <a:sym typeface="Arial"/>
              </a:defRPr>
            </a:lvl1pPr>
          </a:lstStyle>
          <a:p>
            <a:pPr/>
            <a:r>
              <a:t>제목 텍스트</a:t>
            </a:r>
          </a:p>
        </p:txBody>
      </p:sp>
      <p:sp>
        <p:nvSpPr>
          <p:cNvPr id="5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그림 4" descr="그림 4"/>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제목 텍스트"/>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제목 텍스트</a:t>
            </a:r>
          </a:p>
        </p:txBody>
      </p:sp>
      <p:sp>
        <p:nvSpPr>
          <p:cNvPr id="4" name="본문 첫 번째 줄…"/>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5" name="슬라이드 번호"/>
          <p:cNvSpPr txBox="1"/>
          <p:nvPr>
            <p:ph type="sldNum" sz="quarter" idx="2"/>
          </p:nvPr>
        </p:nvSpPr>
        <p:spPr>
          <a:xfrm>
            <a:off x="8413144" y="6443307"/>
            <a:ext cx="273657" cy="264256"/>
          </a:xfrm>
          <a:prstGeom prst="rect">
            <a:avLst/>
          </a:prstGeom>
          <a:ln w="12700">
            <a:miter lim="400000"/>
          </a:ln>
        </p:spPr>
        <p:txBody>
          <a:bodyPr wrap="none" lIns="45719" rIns="45719" anchor="ctr">
            <a:spAutoFit/>
          </a:bodyPr>
          <a:lstStyle>
            <a:lvl1pPr algn="r">
              <a:defRPr sz="1200">
                <a:solidFill>
                  <a:srgbClr val="888888"/>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1pPr>
      <a:lvl2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2pPr>
      <a:lvl3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3pPr>
      <a:lvl4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4pPr>
      <a:lvl5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5pPr>
      <a:lvl6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6pPr>
      <a:lvl7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7pPr>
      <a:lvl8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8pPr>
      <a:lvl9pPr marL="0" marR="0" indent="0" algn="ctr" defTabSz="914400" rtl="0" latinLnBrk="0">
        <a:lnSpc>
          <a:spcPct val="100000"/>
        </a:lnSpc>
        <a:spcBef>
          <a:spcPts val="0"/>
        </a:spcBef>
        <a:spcAft>
          <a:spcPts val="0"/>
        </a:spcAft>
        <a:buClrTx/>
        <a:buSzTx/>
        <a:buFontTx/>
        <a:buNone/>
        <a:tabLst/>
        <a:defRPr b="0" baseline="0" cap="none" i="0" spc="0" strike="noStrike" sz="2500" u="none">
          <a:solidFill>
            <a:srgbClr val="595959"/>
          </a:solidFill>
          <a:uFillTx/>
          <a:latin typeface="Apple SD 산돌고딕 Neo 볼드체"/>
          <a:ea typeface="Apple SD 산돌고딕 Neo 볼드체"/>
          <a:cs typeface="Apple SD 산돌고딕 Neo 볼드체"/>
          <a:sym typeface="Apple SD 산돌고딕 Neo 볼드체"/>
        </a:defRPr>
      </a:lvl9pPr>
    </p:titleStyle>
    <p:bodyStyle>
      <a:lvl1pPr marL="342900" marR="0" indent="-34290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1pPr>
      <a:lvl2pPr marL="854075" marR="0" indent="-396875"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2pPr>
      <a:lvl3pPr marL="1231900" marR="0" indent="-31750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3pPr>
      <a:lvl4pPr marL="1689100" marR="0" indent="-31750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4pPr>
      <a:lvl5pPr marL="2146300" marR="0" indent="-31750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5pPr>
      <a:lvl6pPr marL="2571750" marR="0" indent="-28575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6pPr>
      <a:lvl7pPr marL="3028950" marR="0" indent="-28575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7pPr>
      <a:lvl8pPr marL="3486150" marR="0" indent="-28575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8pPr>
      <a:lvl9pPr marL="3943350" marR="0" indent="-285750" algn="l" defTabSz="914400" rtl="0" latinLnBrk="0">
        <a:lnSpc>
          <a:spcPct val="100000"/>
        </a:lnSpc>
        <a:spcBef>
          <a:spcPts val="600"/>
        </a:spcBef>
        <a:spcAft>
          <a:spcPts val="0"/>
        </a:spcAft>
        <a:buClrTx/>
        <a:buSzPct val="100000"/>
        <a:buFont typeface="Arial"/>
        <a:buChar char="•"/>
        <a:tabLst/>
        <a:defRPr b="0" baseline="0" cap="none" i="0" spc="0" strike="noStrike" sz="2500" u="none">
          <a:solidFill>
            <a:srgbClr val="000000"/>
          </a:solidFill>
          <a:uFillTx/>
          <a:latin typeface="Apple SD 산돌고딕 Neo 중간체"/>
          <a:ea typeface="Apple SD 산돌고딕 Neo 중간체"/>
          <a:cs typeface="Apple SD 산돌고딕 Neo 중간체"/>
          <a:sym typeface="Apple SD 산돌고딕 Neo 중간체"/>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제목 6"/>
          <p:cNvSpPr txBox="1"/>
          <p:nvPr>
            <p:ph type="title"/>
          </p:nvPr>
        </p:nvSpPr>
        <p:spPr>
          <a:xfrm>
            <a:off x="179511" y="2130878"/>
            <a:ext cx="8784978" cy="865257"/>
          </a:xfrm>
          <a:prstGeom prst="rect">
            <a:avLst/>
          </a:prstGeom>
        </p:spPr>
        <p:txBody>
          <a:bodyPr/>
          <a:lstStyle>
            <a:lvl1pPr defTabSz="694944">
              <a:defRPr sz="5016"/>
            </a:lvl1pPr>
          </a:lstStyle>
          <a:p>
            <a:pPr/>
            <a:r>
              <a:t>Good Price Urea</a:t>
            </a:r>
          </a:p>
        </p:txBody>
      </p:sp>
      <p:sp>
        <p:nvSpPr>
          <p:cNvPr id="68" name="직사각형 17"/>
          <p:cNvSpPr txBox="1"/>
          <p:nvPr/>
        </p:nvSpPr>
        <p:spPr>
          <a:xfrm>
            <a:off x="1300112" y="3077293"/>
            <a:ext cx="6543776" cy="302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93CDDD"/>
                </a:solidFill>
              </a:defRPr>
            </a:lvl1pPr>
          </a:lstStyle>
          <a:p>
            <a:pPr/>
            <a:r>
              <a:t>권다은 박정원 윤수진 정민철</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제목 1"/>
          <p:cNvSpPr txBox="1"/>
          <p:nvPr>
            <p:ph type="title"/>
          </p:nvPr>
        </p:nvSpPr>
        <p:spPr>
          <a:xfrm>
            <a:off x="395536" y="116632"/>
            <a:ext cx="7661196" cy="796908"/>
          </a:xfrm>
          <a:prstGeom prst="rect">
            <a:avLst/>
          </a:prstGeom>
        </p:spPr>
        <p:txBody>
          <a:bodyPr/>
          <a:lstStyle/>
          <a:p>
            <a:pPr/>
            <a:r>
              <a:t>2-3 SWOT분석</a:t>
            </a:r>
          </a:p>
        </p:txBody>
      </p:sp>
      <p:sp>
        <p:nvSpPr>
          <p:cNvPr id="159" name="S…"/>
          <p:cNvSpPr/>
          <p:nvPr/>
        </p:nvSpPr>
        <p:spPr>
          <a:xfrm>
            <a:off x="614152" y="1613286"/>
            <a:ext cx="7915696" cy="888128"/>
          </a:xfrm>
          <a:prstGeom prst="roundRect">
            <a:avLst>
              <a:gd name="adj" fmla="val 21450"/>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l">
              <a:defRPr sz="1400">
                <a:solidFill>
                  <a:srgbClr val="404241"/>
                </a:solidFill>
              </a:defRPr>
            </a:pPr>
            <a:r>
              <a:rPr sz="2000"/>
              <a:t>S</a:t>
            </a:r>
            <a:r>
              <a:t> </a:t>
            </a:r>
          </a:p>
          <a:p>
            <a:pPr>
              <a:defRPr sz="1400">
                <a:solidFill>
                  <a:srgbClr val="404241"/>
                </a:solidFill>
              </a:defRPr>
            </a:pPr>
            <a:r>
              <a:t>이동 시간 단축 &amp; 불필요한 이동 거리 감소 | 가격 비교 | 선호하는 주유소 즐겨찾기 기능</a:t>
            </a:r>
          </a:p>
        </p:txBody>
      </p:sp>
      <p:sp>
        <p:nvSpPr>
          <p:cNvPr id="160" name="W…"/>
          <p:cNvSpPr/>
          <p:nvPr/>
        </p:nvSpPr>
        <p:spPr>
          <a:xfrm>
            <a:off x="614152" y="2755636"/>
            <a:ext cx="7915696" cy="885809"/>
          </a:xfrm>
          <a:prstGeom prst="roundRect">
            <a:avLst>
              <a:gd name="adj" fmla="val 21506"/>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l">
              <a:defRPr sz="1400">
                <a:solidFill>
                  <a:srgbClr val="404241"/>
                </a:solidFill>
              </a:defRPr>
            </a:pPr>
            <a:r>
              <a:rPr sz="2000"/>
              <a:t>W</a:t>
            </a:r>
            <a:r>
              <a:t> </a:t>
            </a:r>
          </a:p>
          <a:p>
            <a:pPr>
              <a:defRPr sz="1400">
                <a:solidFill>
                  <a:srgbClr val="404241"/>
                </a:solidFill>
              </a:defRPr>
            </a:pPr>
            <a:r>
              <a:t>요소수 대란이 완화되면 애플리케이션 사용량 감소</a:t>
            </a:r>
          </a:p>
        </p:txBody>
      </p:sp>
      <p:sp>
        <p:nvSpPr>
          <p:cNvPr id="161" name="O…"/>
          <p:cNvSpPr/>
          <p:nvPr/>
        </p:nvSpPr>
        <p:spPr>
          <a:xfrm>
            <a:off x="614152" y="3895668"/>
            <a:ext cx="7915696" cy="885809"/>
          </a:xfrm>
          <a:prstGeom prst="roundRect">
            <a:avLst>
              <a:gd name="adj" fmla="val 21506"/>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l">
              <a:defRPr sz="2000">
                <a:solidFill>
                  <a:srgbClr val="404241"/>
                </a:solidFill>
              </a:defRPr>
            </a:pPr>
            <a:r>
              <a:t>O </a:t>
            </a:r>
          </a:p>
          <a:p>
            <a:pPr>
              <a:defRPr sz="1400">
                <a:solidFill>
                  <a:srgbClr val="404241"/>
                </a:solidFill>
              </a:defRPr>
            </a:pPr>
            <a:r>
              <a:t>주유소 관련 데이터로 애플리케이션의 서비스 기능을 변경하여 제공 가능</a:t>
            </a:r>
          </a:p>
        </p:txBody>
      </p:sp>
      <p:sp>
        <p:nvSpPr>
          <p:cNvPr id="162" name="T…"/>
          <p:cNvSpPr/>
          <p:nvPr/>
        </p:nvSpPr>
        <p:spPr>
          <a:xfrm>
            <a:off x="614152" y="5022999"/>
            <a:ext cx="7915696" cy="885809"/>
          </a:xfrm>
          <a:prstGeom prst="roundRect">
            <a:avLst>
              <a:gd name="adj" fmla="val 21506"/>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l">
              <a:defRPr sz="2000">
                <a:solidFill>
                  <a:srgbClr val="404241"/>
                </a:solidFill>
              </a:defRPr>
            </a:pPr>
            <a:r>
              <a:t>T</a:t>
            </a:r>
          </a:p>
          <a:p>
            <a:pPr>
              <a:defRPr sz="1400">
                <a:solidFill>
                  <a:srgbClr val="404241"/>
                </a:solidFill>
              </a:defRPr>
            </a:pPr>
            <a:r>
              <a:t>요소수 대란 시 허위 가격 등록 업체 발생으로 애플리케이션의 신뢰성 감소 가능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6" name="그룹 6"/>
          <p:cNvGrpSpPr/>
          <p:nvPr/>
        </p:nvGrpSpPr>
        <p:grpSpPr>
          <a:xfrm>
            <a:off x="2903282" y="1484783"/>
            <a:ext cx="3337437" cy="1270001"/>
            <a:chOff x="0" y="0"/>
            <a:chExt cx="3337435" cy="1270000"/>
          </a:xfrm>
        </p:grpSpPr>
        <p:sp>
          <p:nvSpPr>
            <p:cNvPr id="164" name="Text Box 5"/>
            <p:cNvSpPr/>
            <p:nvPr/>
          </p:nvSpPr>
          <p:spPr>
            <a:xfrm>
              <a:off x="0" y="474438"/>
              <a:ext cx="333743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프로젝트 구조</a:t>
              </a:r>
            </a:p>
          </p:txBody>
        </p:sp>
        <p:sp>
          <p:nvSpPr>
            <p:cNvPr id="165" name="Text Box 4"/>
            <p:cNvSpPr/>
            <p:nvPr/>
          </p:nvSpPr>
          <p:spPr>
            <a:xfrm>
              <a:off x="1668717"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200"/>
              </a:lvl1pPr>
            </a:lstStyle>
            <a:p>
              <a:pPr/>
              <a:r>
                <a:t>03</a:t>
              </a:r>
            </a:p>
          </p:txBody>
        </p:sp>
      </p:grpSp>
      <p:sp>
        <p:nvSpPr>
          <p:cNvPr id="167" name="Text Box 9"/>
          <p:cNvSpPr txBox="1"/>
          <p:nvPr/>
        </p:nvSpPr>
        <p:spPr>
          <a:xfrm>
            <a:off x="3074274" y="4577783"/>
            <a:ext cx="2995452" cy="15971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11015" indent="-439615">
              <a:lnSpc>
                <a:spcPct val="150000"/>
              </a:lnSpc>
              <a:buSzPct val="100000"/>
              <a:buAutoNum type="arabicPeriod" startAt="1"/>
              <a:defRPr sz="2400"/>
            </a:pPr>
            <a:r>
              <a:t>CLASS ERD</a:t>
            </a:r>
          </a:p>
          <a:p>
            <a:pPr marL="211015" indent="-439615">
              <a:lnSpc>
                <a:spcPct val="150000"/>
              </a:lnSpc>
              <a:buSzPct val="100000"/>
              <a:buAutoNum type="arabicPeriod" startAt="1"/>
              <a:defRPr sz="2400"/>
            </a:pPr>
            <a:r>
              <a:t>공공 데이터 </a:t>
            </a:r>
          </a:p>
          <a:p>
            <a:pPr marL="211015" indent="-439615">
              <a:lnSpc>
                <a:spcPct val="150000"/>
              </a:lnSpc>
              <a:buSzPct val="100000"/>
              <a:buAutoNum type="arabicPeriod" startAt="1"/>
              <a:defRPr sz="2400"/>
            </a:pPr>
            <a:r>
              <a:t>PROJECT TREE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제목 1"/>
          <p:cNvSpPr txBox="1"/>
          <p:nvPr>
            <p:ph type="title"/>
          </p:nvPr>
        </p:nvSpPr>
        <p:spPr>
          <a:xfrm>
            <a:off x="431607" y="53507"/>
            <a:ext cx="7661196" cy="796909"/>
          </a:xfrm>
          <a:prstGeom prst="rect">
            <a:avLst/>
          </a:prstGeom>
        </p:spPr>
        <p:txBody>
          <a:bodyPr/>
          <a:lstStyle/>
          <a:p>
            <a:pPr/>
            <a:r>
              <a:t>3-1 Class ERD</a:t>
            </a:r>
          </a:p>
        </p:txBody>
      </p:sp>
      <p:grpSp>
        <p:nvGrpSpPr>
          <p:cNvPr id="175" name="그룹"/>
          <p:cNvGrpSpPr/>
          <p:nvPr/>
        </p:nvGrpSpPr>
        <p:grpSpPr>
          <a:xfrm>
            <a:off x="525426" y="3307185"/>
            <a:ext cx="1494760" cy="1303465"/>
            <a:chOff x="0" y="0"/>
            <a:chExt cx="1494758" cy="1303464"/>
          </a:xfrm>
        </p:grpSpPr>
        <p:grpSp>
          <p:nvGrpSpPr>
            <p:cNvPr id="172" name="그룹"/>
            <p:cNvGrpSpPr/>
            <p:nvPr/>
          </p:nvGrpSpPr>
          <p:grpSpPr>
            <a:xfrm>
              <a:off x="0" y="0"/>
              <a:ext cx="1494759" cy="1303465"/>
              <a:chOff x="0" y="0"/>
              <a:chExt cx="1494758" cy="1303464"/>
            </a:xfrm>
          </p:grpSpPr>
          <p:sp>
            <p:nvSpPr>
              <p:cNvPr id="170" name="직사각형"/>
              <p:cNvSpPr/>
              <p:nvPr/>
            </p:nvSpPr>
            <p:spPr>
              <a:xfrm>
                <a:off x="1642" y="0"/>
                <a:ext cx="1491475" cy="1303465"/>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71" name="선"/>
              <p:cNvSpPr/>
              <p:nvPr/>
            </p:nvSpPr>
            <p:spPr>
              <a:xfrm>
                <a:off x="0" y="260534"/>
                <a:ext cx="1494759"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173" name="Main"/>
            <p:cNvSpPr txBox="1"/>
            <p:nvPr/>
          </p:nvSpPr>
          <p:spPr>
            <a:xfrm>
              <a:off x="147542" y="7474"/>
              <a:ext cx="1199675" cy="276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404241"/>
                  </a:solidFill>
                </a:defRPr>
              </a:lvl1pPr>
            </a:lstStyle>
            <a:p>
              <a:pPr/>
              <a:r>
                <a:t>Main</a:t>
              </a:r>
            </a:p>
          </p:txBody>
        </p:sp>
        <p:sp>
          <p:nvSpPr>
            <p:cNvPr id="174" name="start…"/>
            <p:cNvSpPr txBox="1"/>
            <p:nvPr/>
          </p:nvSpPr>
          <p:spPr>
            <a:xfrm>
              <a:off x="83058" y="345932"/>
              <a:ext cx="1238759" cy="391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start</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handleFavListBtn</a:t>
              </a:r>
            </a:p>
          </p:txBody>
        </p:sp>
      </p:grpSp>
      <p:grpSp>
        <p:nvGrpSpPr>
          <p:cNvPr id="181" name="그룹"/>
          <p:cNvGrpSpPr/>
          <p:nvPr/>
        </p:nvGrpSpPr>
        <p:grpSpPr>
          <a:xfrm>
            <a:off x="3195154" y="5216255"/>
            <a:ext cx="2265069" cy="1283864"/>
            <a:chOff x="0" y="0"/>
            <a:chExt cx="2265067" cy="1283862"/>
          </a:xfrm>
        </p:grpSpPr>
        <p:grpSp>
          <p:nvGrpSpPr>
            <p:cNvPr id="178" name="그룹"/>
            <p:cNvGrpSpPr/>
            <p:nvPr/>
          </p:nvGrpSpPr>
          <p:grpSpPr>
            <a:xfrm>
              <a:off x="0" y="0"/>
              <a:ext cx="2265068" cy="1283863"/>
              <a:chOff x="0" y="0"/>
              <a:chExt cx="2265067" cy="1283862"/>
            </a:xfrm>
          </p:grpSpPr>
          <p:sp>
            <p:nvSpPr>
              <p:cNvPr id="176" name="직사각형"/>
              <p:cNvSpPr/>
              <p:nvPr/>
            </p:nvSpPr>
            <p:spPr>
              <a:xfrm>
                <a:off x="2488" y="0"/>
                <a:ext cx="2260091" cy="1283863"/>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77" name="선"/>
              <p:cNvSpPr/>
              <p:nvPr/>
            </p:nvSpPr>
            <p:spPr>
              <a:xfrm>
                <a:off x="0" y="256616"/>
                <a:ext cx="226506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179" name="favoriteController"/>
            <p:cNvSpPr txBox="1"/>
            <p:nvPr/>
          </p:nvSpPr>
          <p:spPr>
            <a:xfrm>
              <a:off x="147542" y="10449"/>
              <a:ext cx="1969984" cy="276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404241"/>
                  </a:solidFill>
                </a:defRPr>
              </a:lvl1pPr>
            </a:lstStyle>
            <a:p>
              <a:pPr/>
              <a:r>
                <a:t>favoriteController</a:t>
              </a:r>
            </a:p>
          </p:txBody>
        </p:sp>
        <p:sp>
          <p:nvSpPr>
            <p:cNvPr id="180" name="handleFavListBtn()…"/>
            <p:cNvSpPr txBox="1"/>
            <p:nvPr/>
          </p:nvSpPr>
          <p:spPr>
            <a:xfrm>
              <a:off x="54310" y="355384"/>
              <a:ext cx="1738174" cy="8488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handleFavListBtn()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handleAllSearchBtn()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handleRegionSearchBtn()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del()</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refresh()</a:t>
              </a:r>
            </a:p>
          </p:txBody>
        </p:sp>
      </p:grpSp>
      <p:grpSp>
        <p:nvGrpSpPr>
          <p:cNvPr id="187" name="그룹"/>
          <p:cNvGrpSpPr/>
          <p:nvPr/>
        </p:nvGrpSpPr>
        <p:grpSpPr>
          <a:xfrm>
            <a:off x="3195154" y="3121793"/>
            <a:ext cx="2277769" cy="1839656"/>
            <a:chOff x="0" y="0"/>
            <a:chExt cx="2277767" cy="1839655"/>
          </a:xfrm>
        </p:grpSpPr>
        <p:grpSp>
          <p:nvGrpSpPr>
            <p:cNvPr id="184" name="그룹"/>
            <p:cNvGrpSpPr/>
            <p:nvPr/>
          </p:nvGrpSpPr>
          <p:grpSpPr>
            <a:xfrm>
              <a:off x="0" y="0"/>
              <a:ext cx="2265068" cy="1810290"/>
              <a:chOff x="0" y="0"/>
              <a:chExt cx="2265067" cy="1810289"/>
            </a:xfrm>
          </p:grpSpPr>
          <p:sp>
            <p:nvSpPr>
              <p:cNvPr id="182" name="직사각형"/>
              <p:cNvSpPr/>
              <p:nvPr/>
            </p:nvSpPr>
            <p:spPr>
              <a:xfrm>
                <a:off x="2488" y="0"/>
                <a:ext cx="2260091" cy="1810290"/>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83" name="선"/>
              <p:cNvSpPr/>
              <p:nvPr/>
            </p:nvSpPr>
            <p:spPr>
              <a:xfrm>
                <a:off x="0" y="361837"/>
                <a:ext cx="226506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185" name="regionSearchController"/>
            <p:cNvSpPr txBox="1"/>
            <p:nvPr/>
          </p:nvSpPr>
          <p:spPr>
            <a:xfrm>
              <a:off x="12700" y="46338"/>
              <a:ext cx="2265068" cy="310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solidFill>
                    <a:srgbClr val="404241"/>
                  </a:solidFill>
                </a:defRPr>
              </a:lvl1pPr>
            </a:lstStyle>
            <a:p>
              <a:pPr/>
              <a:r>
                <a:t>regionSearchController</a:t>
              </a:r>
            </a:p>
          </p:txBody>
        </p:sp>
        <p:sp>
          <p:nvSpPr>
            <p:cNvPr id="186" name="handleFavListBtn()…"/>
            <p:cNvSpPr txBox="1"/>
            <p:nvPr/>
          </p:nvSpPr>
          <p:spPr>
            <a:xfrm>
              <a:off x="36275" y="360500"/>
              <a:ext cx="1738173" cy="1479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handleFavListBtn()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handleAllSearchBtn()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handleRegionSearchBtn()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RP()</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RI()</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Rall()</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region()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refresh()</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add()</a:t>
              </a:r>
            </a:p>
          </p:txBody>
        </p:sp>
      </p:grpSp>
      <p:grpSp>
        <p:nvGrpSpPr>
          <p:cNvPr id="193" name="그룹"/>
          <p:cNvGrpSpPr/>
          <p:nvPr/>
        </p:nvGrpSpPr>
        <p:grpSpPr>
          <a:xfrm>
            <a:off x="3195154" y="1290227"/>
            <a:ext cx="2265069" cy="1654832"/>
            <a:chOff x="0" y="5801"/>
            <a:chExt cx="2265067" cy="1654831"/>
          </a:xfrm>
        </p:grpSpPr>
        <p:grpSp>
          <p:nvGrpSpPr>
            <p:cNvPr id="190" name="그룹"/>
            <p:cNvGrpSpPr/>
            <p:nvPr/>
          </p:nvGrpSpPr>
          <p:grpSpPr>
            <a:xfrm>
              <a:off x="0" y="5801"/>
              <a:ext cx="2265068" cy="1646139"/>
              <a:chOff x="0" y="0"/>
              <a:chExt cx="2265067" cy="1646138"/>
            </a:xfrm>
          </p:grpSpPr>
          <p:sp>
            <p:nvSpPr>
              <p:cNvPr id="188" name="직사각형"/>
              <p:cNvSpPr/>
              <p:nvPr/>
            </p:nvSpPr>
            <p:spPr>
              <a:xfrm>
                <a:off x="2488" y="0"/>
                <a:ext cx="2260091" cy="1646139"/>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89" name="선"/>
              <p:cNvSpPr/>
              <p:nvPr/>
            </p:nvSpPr>
            <p:spPr>
              <a:xfrm>
                <a:off x="0" y="329027"/>
                <a:ext cx="226506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191" name="allSearchController"/>
            <p:cNvSpPr txBox="1"/>
            <p:nvPr/>
          </p:nvSpPr>
          <p:spPr>
            <a:xfrm>
              <a:off x="134842" y="38100"/>
              <a:ext cx="1969984" cy="326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solidFill>
                    <a:srgbClr val="404241"/>
                  </a:solidFill>
                </a:defRPr>
              </a:lvl1pPr>
            </a:lstStyle>
            <a:p>
              <a:pPr/>
              <a:r>
                <a:t>allSearchController</a:t>
              </a:r>
            </a:p>
          </p:txBody>
        </p:sp>
        <p:sp>
          <p:nvSpPr>
            <p:cNvPr id="192" name="handleFavListBtn()…"/>
            <p:cNvSpPr txBox="1"/>
            <p:nvPr/>
          </p:nvSpPr>
          <p:spPr>
            <a:xfrm>
              <a:off x="45292" y="301593"/>
              <a:ext cx="1738174" cy="135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handleFavListBtn()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handleAllSearchBtn()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handleRegionSearchBtn()</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add()</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inventory()</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low()</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li()</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refresh()</a:t>
              </a:r>
            </a:p>
          </p:txBody>
        </p:sp>
      </p:grpSp>
      <p:grpSp>
        <p:nvGrpSpPr>
          <p:cNvPr id="200" name="그룹"/>
          <p:cNvGrpSpPr/>
          <p:nvPr/>
        </p:nvGrpSpPr>
        <p:grpSpPr>
          <a:xfrm>
            <a:off x="6357978" y="1732815"/>
            <a:ext cx="2144230" cy="2802938"/>
            <a:chOff x="0" y="0"/>
            <a:chExt cx="2144229" cy="2802936"/>
          </a:xfrm>
        </p:grpSpPr>
        <p:grpSp>
          <p:nvGrpSpPr>
            <p:cNvPr id="196" name="그룹"/>
            <p:cNvGrpSpPr/>
            <p:nvPr/>
          </p:nvGrpSpPr>
          <p:grpSpPr>
            <a:xfrm>
              <a:off x="0" y="0"/>
              <a:ext cx="2144230" cy="2802937"/>
              <a:chOff x="0" y="0"/>
              <a:chExt cx="2144229" cy="2802936"/>
            </a:xfrm>
          </p:grpSpPr>
          <p:sp>
            <p:nvSpPr>
              <p:cNvPr id="194" name="직사각형"/>
              <p:cNvSpPr/>
              <p:nvPr/>
            </p:nvSpPr>
            <p:spPr>
              <a:xfrm>
                <a:off x="2356" y="0"/>
                <a:ext cx="2139518" cy="2802937"/>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95" name="선"/>
              <p:cNvSpPr/>
              <p:nvPr/>
            </p:nvSpPr>
            <p:spPr>
              <a:xfrm>
                <a:off x="0" y="560246"/>
                <a:ext cx="2144230"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197" name="ureDAO"/>
            <p:cNvSpPr txBox="1"/>
            <p:nvPr/>
          </p:nvSpPr>
          <p:spPr>
            <a:xfrm>
              <a:off x="472277" y="148973"/>
              <a:ext cx="1199675" cy="276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404241"/>
                  </a:solidFill>
                </a:defRPr>
              </a:lvl1pPr>
            </a:lstStyle>
            <a:p>
              <a:pPr/>
              <a:r>
                <a:t>ureDAO</a:t>
              </a:r>
            </a:p>
          </p:txBody>
        </p:sp>
        <p:sp>
          <p:nvSpPr>
            <p:cNvPr id="198" name="DB연결…"/>
            <p:cNvSpPr txBox="1"/>
            <p:nvPr/>
          </p:nvSpPr>
          <p:spPr>
            <a:xfrm>
              <a:off x="1157091" y="625929"/>
              <a:ext cx="911861" cy="2068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DB연결</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지역 조회 </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재고 조회</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필터 적용</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필터 적용</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지역&amp;재고</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지역&amp;가격</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최저가 조회</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전체 조회</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새로고침</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즐겨찾기 조회</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즐겨찾기 삭제</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즐겨찾기 추가</a:t>
              </a:r>
            </a:p>
          </p:txBody>
        </p:sp>
        <p:sp>
          <p:nvSpPr>
            <p:cNvPr id="199" name="connDB()…"/>
            <p:cNvSpPr txBox="1"/>
            <p:nvPr/>
          </p:nvSpPr>
          <p:spPr>
            <a:xfrm>
              <a:off x="51224" y="625929"/>
              <a:ext cx="1086749" cy="2068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connDB()     </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regionSearch() </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invenSearch()  </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threeFilter()     </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twoFilter()</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RIFilter()</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RPFilter()</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LpriceSearch()</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ASearch()</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Refresh()</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Fsearch()</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delFav()</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addFav()</a:t>
              </a:r>
            </a:p>
          </p:txBody>
        </p:sp>
      </p:grpSp>
      <p:grpSp>
        <p:nvGrpSpPr>
          <p:cNvPr id="206" name="그룹"/>
          <p:cNvGrpSpPr/>
          <p:nvPr/>
        </p:nvGrpSpPr>
        <p:grpSpPr>
          <a:xfrm>
            <a:off x="6830255" y="4889348"/>
            <a:ext cx="1199676" cy="1507969"/>
            <a:chOff x="0" y="0"/>
            <a:chExt cx="1199674" cy="1507967"/>
          </a:xfrm>
        </p:grpSpPr>
        <p:grpSp>
          <p:nvGrpSpPr>
            <p:cNvPr id="203" name="그룹"/>
            <p:cNvGrpSpPr/>
            <p:nvPr/>
          </p:nvGrpSpPr>
          <p:grpSpPr>
            <a:xfrm>
              <a:off x="0" y="0"/>
              <a:ext cx="1199675" cy="1507968"/>
              <a:chOff x="0" y="0"/>
              <a:chExt cx="1199674" cy="1507967"/>
            </a:xfrm>
          </p:grpSpPr>
          <p:sp>
            <p:nvSpPr>
              <p:cNvPr id="201" name="직사각형"/>
              <p:cNvSpPr/>
              <p:nvPr/>
            </p:nvSpPr>
            <p:spPr>
              <a:xfrm>
                <a:off x="1318" y="0"/>
                <a:ext cx="1197038" cy="1507968"/>
              </a:xfrm>
              <a:prstGeom prst="rect">
                <a:avLst/>
              </a:prstGeom>
              <a:solidFill>
                <a:srgbClr val="FFFFFF"/>
              </a:solidFill>
              <a:ln w="25400" cap="flat">
                <a:solidFill>
                  <a:srgbClr val="196649"/>
                </a:solidFill>
                <a:prstDash val="solid"/>
                <a:round/>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202" name="선"/>
              <p:cNvSpPr/>
              <p:nvPr/>
            </p:nvSpPr>
            <p:spPr>
              <a:xfrm>
                <a:off x="0" y="301410"/>
                <a:ext cx="1199675"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204" name="GS_VO"/>
            <p:cNvSpPr txBox="1"/>
            <p:nvPr/>
          </p:nvSpPr>
          <p:spPr>
            <a:xfrm>
              <a:off x="0" y="42235"/>
              <a:ext cx="1199675" cy="252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100">
                  <a:solidFill>
                    <a:srgbClr val="404241"/>
                  </a:solidFill>
                </a:defRPr>
              </a:lvl1pPr>
            </a:lstStyle>
            <a:p>
              <a:pPr/>
              <a:r>
                <a:t>GS_VO</a:t>
              </a:r>
            </a:p>
          </p:txBody>
        </p:sp>
        <p:sp>
          <p:nvSpPr>
            <p:cNvPr id="205" name="addr…"/>
            <p:cNvSpPr txBox="1"/>
            <p:nvPr/>
          </p:nvSpPr>
          <p:spPr>
            <a:xfrm>
              <a:off x="0" y="320586"/>
              <a:ext cx="730352" cy="1153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addr</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code</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inventory</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name</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price</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tel</a:t>
              </a:r>
            </a:p>
            <a:p>
              <a:pPr algn="l" defTabSz="457200">
                <a:defRPr sz="1200">
                  <a:solidFill>
                    <a:srgbClr val="000000"/>
                  </a:solidFill>
                  <a:latin typeface="배달의민족 한나체 Air OTF"/>
                  <a:ea typeface="배달의민족 한나체 Air OTF"/>
                  <a:cs typeface="배달의민족 한나체 Air OTF"/>
                  <a:sym typeface="배달의민족 한나체 Air OTF"/>
                </a:defRPr>
              </a:pPr>
              <a:r>
                <a:t>regDt</a:t>
              </a:r>
            </a:p>
          </p:txBody>
        </p:sp>
      </p:grpSp>
      <p:sp>
        <p:nvSpPr>
          <p:cNvPr id="207" name="선"/>
          <p:cNvSpPr/>
          <p:nvPr/>
        </p:nvSpPr>
        <p:spPr>
          <a:xfrm flipV="1">
            <a:off x="7457004" y="4523861"/>
            <a:ext cx="1" cy="356321"/>
          </a:xfrm>
          <a:prstGeom prst="line">
            <a:avLst/>
          </a:prstGeom>
          <a:ln w="25400">
            <a:solidFill>
              <a:srgbClr val="196649"/>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grpSp>
        <p:nvGrpSpPr>
          <p:cNvPr id="212" name="그룹"/>
          <p:cNvGrpSpPr/>
          <p:nvPr/>
        </p:nvGrpSpPr>
        <p:grpSpPr>
          <a:xfrm>
            <a:off x="5471810" y="2204568"/>
            <a:ext cx="874580" cy="3431418"/>
            <a:chOff x="0" y="0"/>
            <a:chExt cx="874579" cy="3431416"/>
          </a:xfrm>
        </p:grpSpPr>
        <p:sp>
          <p:nvSpPr>
            <p:cNvPr id="208" name="선"/>
            <p:cNvSpPr/>
            <p:nvPr/>
          </p:nvSpPr>
          <p:spPr>
            <a:xfrm flipV="1">
              <a:off x="437289" y="-1"/>
              <a:ext cx="1" cy="3418052"/>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09" name="선"/>
            <p:cNvSpPr/>
            <p:nvPr/>
          </p:nvSpPr>
          <p:spPr>
            <a:xfrm>
              <a:off x="0" y="2869"/>
              <a:ext cx="449990"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0" name="선"/>
            <p:cNvSpPr/>
            <p:nvPr/>
          </p:nvSpPr>
          <p:spPr>
            <a:xfrm>
              <a:off x="0" y="1754348"/>
              <a:ext cx="874580"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1" name="선"/>
            <p:cNvSpPr/>
            <p:nvPr/>
          </p:nvSpPr>
          <p:spPr>
            <a:xfrm>
              <a:off x="0" y="3431416"/>
              <a:ext cx="449990"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grpSp>
        <p:nvGrpSpPr>
          <p:cNvPr id="218" name="그룹"/>
          <p:cNvGrpSpPr/>
          <p:nvPr/>
        </p:nvGrpSpPr>
        <p:grpSpPr>
          <a:xfrm>
            <a:off x="2188484" y="2197885"/>
            <a:ext cx="1019516" cy="3431418"/>
            <a:chOff x="0" y="0"/>
            <a:chExt cx="1019514" cy="3431416"/>
          </a:xfrm>
        </p:grpSpPr>
        <p:sp>
          <p:nvSpPr>
            <p:cNvPr id="213" name="선"/>
            <p:cNvSpPr/>
            <p:nvPr/>
          </p:nvSpPr>
          <p:spPr>
            <a:xfrm flipH="1">
              <a:off x="0" y="1754348"/>
              <a:ext cx="474696"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4" name="선"/>
            <p:cNvSpPr/>
            <p:nvPr/>
          </p:nvSpPr>
          <p:spPr>
            <a:xfrm flipV="1">
              <a:off x="487741" y="0"/>
              <a:ext cx="1" cy="341805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5" name="선"/>
            <p:cNvSpPr/>
            <p:nvPr/>
          </p:nvSpPr>
          <p:spPr>
            <a:xfrm flipH="1" flipV="1">
              <a:off x="472297" y="2869"/>
              <a:ext cx="54721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6" name="선"/>
            <p:cNvSpPr/>
            <p:nvPr/>
          </p:nvSpPr>
          <p:spPr>
            <a:xfrm flipH="1">
              <a:off x="472297" y="1754348"/>
              <a:ext cx="54721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17" name="선"/>
            <p:cNvSpPr/>
            <p:nvPr/>
          </p:nvSpPr>
          <p:spPr>
            <a:xfrm flipH="1">
              <a:off x="472297" y="3431416"/>
              <a:ext cx="547218" cy="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제목 1"/>
          <p:cNvSpPr txBox="1"/>
          <p:nvPr>
            <p:ph type="title"/>
          </p:nvPr>
        </p:nvSpPr>
        <p:spPr>
          <a:xfrm>
            <a:off x="395536" y="116632"/>
            <a:ext cx="7661196" cy="796908"/>
          </a:xfrm>
          <a:prstGeom prst="rect">
            <a:avLst/>
          </a:prstGeom>
        </p:spPr>
        <p:txBody>
          <a:bodyPr/>
          <a:lstStyle/>
          <a:p>
            <a:pPr/>
            <a:r>
              <a:t>3-2 공공데이터</a:t>
            </a:r>
          </a:p>
        </p:txBody>
      </p:sp>
      <p:pic>
        <p:nvPicPr>
          <p:cNvPr id="221" name="스크린샷 2022-01-11 오후 12.35.26.png" descr="스크린샷 2022-01-11 오후 12.35.26.png"/>
          <p:cNvPicPr>
            <a:picLocks noChangeAspect="0"/>
          </p:cNvPicPr>
          <p:nvPr/>
        </p:nvPicPr>
        <p:blipFill>
          <a:blip r:embed="rId2">
            <a:extLst/>
          </a:blip>
          <a:stretch>
            <a:fillRect/>
          </a:stretch>
        </p:blipFill>
        <p:spPr>
          <a:xfrm>
            <a:off x="480347" y="1123159"/>
            <a:ext cx="5421385" cy="5159670"/>
          </a:xfrm>
          <a:prstGeom prst="rect">
            <a:avLst/>
          </a:prstGeom>
          <a:ln w="12700">
            <a:miter lim="400000"/>
          </a:ln>
        </p:spPr>
      </p:pic>
      <p:sp>
        <p:nvSpPr>
          <p:cNvPr id="222" name="공공데이터 인증키 및 url"/>
          <p:cNvSpPr/>
          <p:nvPr/>
        </p:nvSpPr>
        <p:spPr>
          <a:xfrm>
            <a:off x="6369281" y="2186527"/>
            <a:ext cx="2277682" cy="358157"/>
          </a:xfrm>
          <a:prstGeom prst="roundRect">
            <a:avLst>
              <a:gd name="adj" fmla="val 50000"/>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300">
                <a:solidFill>
                  <a:srgbClr val="000000"/>
                </a:solidFill>
              </a:defRPr>
            </a:lvl1pPr>
          </a:lstStyle>
          <a:p>
            <a:pPr/>
            <a:r>
              <a:t>공공데이터 인증키 및 url </a:t>
            </a:r>
          </a:p>
        </p:txBody>
      </p:sp>
      <p:sp>
        <p:nvSpPr>
          <p:cNvPr id="223" name="JSON 객체 -&gt; 자바 객체로 파싱"/>
          <p:cNvSpPr/>
          <p:nvPr/>
        </p:nvSpPr>
        <p:spPr>
          <a:xfrm>
            <a:off x="6126939" y="2829343"/>
            <a:ext cx="2762366" cy="395759"/>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300">
                <a:solidFill>
                  <a:srgbClr val="000000"/>
                </a:solidFill>
              </a:defRPr>
            </a:lvl1pPr>
          </a:lstStyle>
          <a:p>
            <a:pPr/>
            <a:r>
              <a:t>JSON 객체 -&gt; 자바 객체로 파싱</a:t>
            </a:r>
          </a:p>
        </p:txBody>
      </p:sp>
      <p:sp>
        <p:nvSpPr>
          <p:cNvPr id="224" name="파싱한 데이터 DBMS에 저장"/>
          <p:cNvSpPr/>
          <p:nvPr/>
        </p:nvSpPr>
        <p:spPr>
          <a:xfrm>
            <a:off x="6260959" y="3509760"/>
            <a:ext cx="2494326" cy="2453342"/>
          </a:xfrm>
          <a:prstGeom prst="roundRect">
            <a:avLst>
              <a:gd name="adj" fmla="val 776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300">
                <a:solidFill>
                  <a:srgbClr val="000000"/>
                </a:solidFill>
              </a:defRPr>
            </a:lvl1pPr>
          </a:lstStyle>
          <a:p>
            <a:pPr/>
            <a:r>
              <a:t>파싱한 데이터 DBMS에 저장</a:t>
            </a:r>
          </a:p>
        </p:txBody>
      </p:sp>
      <p:sp>
        <p:nvSpPr>
          <p:cNvPr id="225" name="DB연동"/>
          <p:cNvSpPr/>
          <p:nvPr/>
        </p:nvSpPr>
        <p:spPr>
          <a:xfrm>
            <a:off x="7022287" y="1506109"/>
            <a:ext cx="971670" cy="395760"/>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300">
                <a:solidFill>
                  <a:srgbClr val="000000"/>
                </a:solidFill>
              </a:defRPr>
            </a:lvl1pPr>
          </a:lstStyle>
          <a:p>
            <a:pPr/>
            <a:r>
              <a:t>DB연동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모서리가 둥근 직사각형"/>
          <p:cNvSpPr/>
          <p:nvPr/>
        </p:nvSpPr>
        <p:spPr>
          <a:xfrm>
            <a:off x="482303" y="1561058"/>
            <a:ext cx="8179394" cy="4647586"/>
          </a:xfrm>
          <a:prstGeom prst="roundRect">
            <a:avLst>
              <a:gd name="adj" fmla="val 10919"/>
            </a:avLst>
          </a:prstGeom>
          <a:solidFill>
            <a:srgbClr val="FEFAB8"/>
          </a:solidFill>
          <a:ln w="25400">
            <a:solidFill>
              <a:srgbClr val="B7E2DE"/>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28" name="제목 1"/>
          <p:cNvSpPr txBox="1"/>
          <p:nvPr>
            <p:ph type="title"/>
          </p:nvPr>
        </p:nvSpPr>
        <p:spPr>
          <a:xfrm>
            <a:off x="395536" y="129332"/>
            <a:ext cx="7661196" cy="796908"/>
          </a:xfrm>
          <a:prstGeom prst="rect">
            <a:avLst/>
          </a:prstGeom>
        </p:spPr>
        <p:txBody>
          <a:bodyPr/>
          <a:lstStyle/>
          <a:p>
            <a:pPr/>
            <a:r>
              <a:t>3-2 Project Tree</a:t>
            </a:r>
          </a:p>
        </p:txBody>
      </p:sp>
      <p:sp>
        <p:nvSpPr>
          <p:cNvPr id="229" name="DAO : SQL 동작 메서드를 구현"/>
          <p:cNvSpPr/>
          <p:nvPr/>
        </p:nvSpPr>
        <p:spPr>
          <a:xfrm>
            <a:off x="4453453" y="1939858"/>
            <a:ext cx="3584297" cy="395760"/>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700">
                <a:solidFill>
                  <a:srgbClr val="000000"/>
                </a:solidFill>
              </a:defRPr>
            </a:lvl1pPr>
          </a:lstStyle>
          <a:p>
            <a:pPr/>
            <a:r>
              <a:t>DAO : SQL 동작 메서드를 구현</a:t>
            </a:r>
          </a:p>
        </p:txBody>
      </p:sp>
      <p:sp>
        <p:nvSpPr>
          <p:cNvPr id="230" name="DB : 공공 데이터 파싱 후 DBMS 저장"/>
          <p:cNvSpPr/>
          <p:nvPr/>
        </p:nvSpPr>
        <p:spPr>
          <a:xfrm>
            <a:off x="4249356" y="2632096"/>
            <a:ext cx="3992491" cy="395759"/>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700">
                <a:solidFill>
                  <a:srgbClr val="000000"/>
                </a:solidFill>
              </a:defRPr>
            </a:lvl1pPr>
          </a:lstStyle>
          <a:p>
            <a:pPr/>
            <a:r>
              <a:t>DB : 공공 데이터 파싱 후 DBMS 저장</a:t>
            </a:r>
          </a:p>
        </p:txBody>
      </p:sp>
      <p:sp>
        <p:nvSpPr>
          <p:cNvPr id="231" name="Controller : FXML과 DAO를 이어주는 역할"/>
          <p:cNvSpPr/>
          <p:nvPr/>
        </p:nvSpPr>
        <p:spPr>
          <a:xfrm>
            <a:off x="4051717" y="3324333"/>
            <a:ext cx="4387769" cy="395760"/>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600">
                <a:solidFill>
                  <a:srgbClr val="000000"/>
                </a:solidFill>
              </a:defRPr>
            </a:lvl1pPr>
          </a:lstStyle>
          <a:p>
            <a:pPr/>
            <a:r>
              <a:t>Controller : FXML과 DAO를 이어주는 역할</a:t>
            </a:r>
          </a:p>
        </p:txBody>
      </p:sp>
      <p:sp>
        <p:nvSpPr>
          <p:cNvPr id="232" name="FXML &amp; CSS : Java FX 구현 및 디자인"/>
          <p:cNvSpPr/>
          <p:nvPr/>
        </p:nvSpPr>
        <p:spPr>
          <a:xfrm>
            <a:off x="4051717" y="4016571"/>
            <a:ext cx="4387769" cy="395759"/>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700">
                <a:solidFill>
                  <a:srgbClr val="000000"/>
                </a:solidFill>
              </a:defRPr>
            </a:lvl1pPr>
          </a:lstStyle>
          <a:p>
            <a:pPr/>
            <a:r>
              <a:t>FXML &amp; CSS : Java FX 구현 및 디자인</a:t>
            </a:r>
          </a:p>
        </p:txBody>
      </p:sp>
      <p:sp>
        <p:nvSpPr>
          <p:cNvPr id="233" name="Main : JavaFX 실행"/>
          <p:cNvSpPr/>
          <p:nvPr/>
        </p:nvSpPr>
        <p:spPr>
          <a:xfrm>
            <a:off x="4960473" y="4746411"/>
            <a:ext cx="2570257" cy="395759"/>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700">
                <a:solidFill>
                  <a:srgbClr val="000000"/>
                </a:solidFill>
              </a:defRPr>
            </a:lvl1pPr>
          </a:lstStyle>
          <a:p>
            <a:pPr/>
            <a:r>
              <a:t>Main : JavaFX 실행</a:t>
            </a:r>
          </a:p>
        </p:txBody>
      </p:sp>
      <p:sp>
        <p:nvSpPr>
          <p:cNvPr id="234" name="VO : DBMS 처리 결과 저장"/>
          <p:cNvSpPr/>
          <p:nvPr/>
        </p:nvSpPr>
        <p:spPr>
          <a:xfrm>
            <a:off x="4712414" y="5476250"/>
            <a:ext cx="3066375" cy="395760"/>
          </a:xfrm>
          <a:prstGeom prst="roundRect">
            <a:avLst>
              <a:gd name="adj" fmla="val 48135"/>
            </a:avLst>
          </a:prstGeom>
          <a:solidFill>
            <a:srgbClr val="B7E2DE"/>
          </a:solidFill>
          <a:ln w="25400">
            <a:solidFill>
              <a:srgbClr val="B7E2DE"/>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sz="1700">
                <a:solidFill>
                  <a:srgbClr val="000000"/>
                </a:solidFill>
              </a:defRPr>
            </a:lvl1pPr>
          </a:lstStyle>
          <a:p>
            <a:pPr/>
            <a:r>
              <a:t>VO : DBMS 처리 결과 저장</a:t>
            </a:r>
          </a:p>
        </p:txBody>
      </p:sp>
      <p:pic>
        <p:nvPicPr>
          <p:cNvPr id="235" name="스크린샷 2022-01-10 오전 1.39.30.png" descr="스크린샷 2022-01-10 오전 1.39.30.png"/>
          <p:cNvPicPr>
            <a:picLocks noChangeAspect="1"/>
          </p:cNvPicPr>
          <p:nvPr/>
        </p:nvPicPr>
        <p:blipFill>
          <a:blip r:embed="rId2">
            <a:extLst/>
          </a:blip>
          <a:srcRect l="0" t="5323" r="42515" b="0"/>
          <a:stretch>
            <a:fillRect/>
          </a:stretch>
        </p:blipFill>
        <p:spPr>
          <a:xfrm>
            <a:off x="823072" y="1776650"/>
            <a:ext cx="2962699" cy="42164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모서리가 둥근 직사각형"/>
          <p:cNvSpPr/>
          <p:nvPr/>
        </p:nvSpPr>
        <p:spPr>
          <a:xfrm>
            <a:off x="451159" y="1948240"/>
            <a:ext cx="8241682" cy="3693127"/>
          </a:xfrm>
          <a:prstGeom prst="roundRect">
            <a:avLst>
              <a:gd name="adj" fmla="val 5410"/>
            </a:avLst>
          </a:prstGeom>
          <a:solidFill>
            <a:srgbClr val="FFFFFF"/>
          </a:solidFill>
          <a:ln w="25400">
            <a:solidFill>
              <a:srgbClr val="B7E2DE"/>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38" name="모서리가 둥근 직사각형"/>
          <p:cNvSpPr/>
          <p:nvPr/>
        </p:nvSpPr>
        <p:spPr>
          <a:xfrm>
            <a:off x="4954702" y="2834516"/>
            <a:ext cx="1383611" cy="1821239"/>
          </a:xfrm>
          <a:prstGeom prst="roundRect">
            <a:avLst>
              <a:gd name="adj" fmla="val 12408"/>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39" name="모서리가 둥근 직사각형"/>
          <p:cNvSpPr/>
          <p:nvPr/>
        </p:nvSpPr>
        <p:spPr>
          <a:xfrm>
            <a:off x="641379" y="2200520"/>
            <a:ext cx="1383610" cy="1285458"/>
          </a:xfrm>
          <a:prstGeom prst="roundRect">
            <a:avLst>
              <a:gd name="adj" fmla="val 13355"/>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0" name="컴퓨터"/>
          <p:cNvSpPr/>
          <p:nvPr/>
        </p:nvSpPr>
        <p:spPr>
          <a:xfrm>
            <a:off x="879832" y="2330193"/>
            <a:ext cx="906705" cy="731695"/>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EFAB8"/>
          </a:solidFill>
          <a:ln w="25400">
            <a:solidFill>
              <a:srgbClr val="9BC3BF"/>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1" name="Client"/>
          <p:cNvSpPr txBox="1"/>
          <p:nvPr/>
        </p:nvSpPr>
        <p:spPr>
          <a:xfrm>
            <a:off x="1068668" y="3151844"/>
            <a:ext cx="529032" cy="2105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404241"/>
                </a:solidFill>
              </a:defRPr>
            </a:lvl1pPr>
          </a:lstStyle>
          <a:p>
            <a:pPr/>
            <a:r>
              <a:t>Client</a:t>
            </a:r>
          </a:p>
        </p:txBody>
      </p:sp>
      <p:sp>
        <p:nvSpPr>
          <p:cNvPr id="242" name="모서리가 둥근 직사각형"/>
          <p:cNvSpPr/>
          <p:nvPr/>
        </p:nvSpPr>
        <p:spPr>
          <a:xfrm>
            <a:off x="7074140" y="3030331"/>
            <a:ext cx="1365356" cy="1429609"/>
          </a:xfrm>
          <a:prstGeom prst="roundRect">
            <a:avLst>
              <a:gd name="adj" fmla="val 13444"/>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3" name="원기둥형"/>
          <p:cNvSpPr/>
          <p:nvPr/>
        </p:nvSpPr>
        <p:spPr>
          <a:xfrm>
            <a:off x="7439483" y="3155943"/>
            <a:ext cx="634670" cy="837851"/>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EFAB8"/>
          </a:solidFill>
          <a:ln w="25400">
            <a:solidFill>
              <a:srgbClr val="9BC3BF"/>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4" name="DBMS"/>
          <p:cNvSpPr txBox="1"/>
          <p:nvPr/>
        </p:nvSpPr>
        <p:spPr>
          <a:xfrm>
            <a:off x="7496036" y="4093183"/>
            <a:ext cx="521564" cy="2105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404241"/>
                </a:solidFill>
              </a:defRPr>
            </a:lvl1pPr>
          </a:lstStyle>
          <a:p>
            <a:pPr/>
            <a:r>
              <a:t>DBMS</a:t>
            </a:r>
          </a:p>
        </p:txBody>
      </p:sp>
      <p:sp>
        <p:nvSpPr>
          <p:cNvPr id="245" name="모서리가 둥근 직사각형"/>
          <p:cNvSpPr/>
          <p:nvPr/>
        </p:nvSpPr>
        <p:spPr>
          <a:xfrm>
            <a:off x="2770433" y="2834516"/>
            <a:ext cx="1383610" cy="1821239"/>
          </a:xfrm>
          <a:prstGeom prst="roundRect">
            <a:avLst>
              <a:gd name="adj" fmla="val 12408"/>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6" name="게임 컨트롤러"/>
          <p:cNvSpPr/>
          <p:nvPr/>
        </p:nvSpPr>
        <p:spPr>
          <a:xfrm>
            <a:off x="2924133" y="3244873"/>
            <a:ext cx="1076210" cy="659991"/>
          </a:xfrm>
          <a:custGeom>
            <a:avLst/>
            <a:gdLst/>
            <a:ahLst/>
            <a:cxnLst>
              <a:cxn ang="0">
                <a:pos x="wd2" y="hd2"/>
              </a:cxn>
              <a:cxn ang="5400000">
                <a:pos x="wd2" y="hd2"/>
              </a:cxn>
              <a:cxn ang="10800000">
                <a:pos x="wd2" y="hd2"/>
              </a:cxn>
              <a:cxn ang="16200000">
                <a:pos x="wd2" y="hd2"/>
              </a:cxn>
            </a:cxnLst>
            <a:rect l="0" t="0" r="r" b="b"/>
            <a:pathLst>
              <a:path w="20644" h="20823" fill="norm" stroke="1" extrusionOk="0">
                <a:moveTo>
                  <a:pt x="4672" y="0"/>
                </a:moveTo>
                <a:cubicBezTo>
                  <a:pt x="2805" y="35"/>
                  <a:pt x="864" y="4062"/>
                  <a:pt x="215" y="9428"/>
                </a:cubicBezTo>
                <a:cubicBezTo>
                  <a:pt x="-478" y="15152"/>
                  <a:pt x="561" y="20233"/>
                  <a:pt x="2536" y="20776"/>
                </a:cubicBezTo>
                <a:cubicBezTo>
                  <a:pt x="3732" y="21105"/>
                  <a:pt x="4999" y="19689"/>
                  <a:pt x="5964" y="17250"/>
                </a:cubicBezTo>
                <a:cubicBezTo>
                  <a:pt x="6053" y="17260"/>
                  <a:pt x="6143" y="17266"/>
                  <a:pt x="6234" y="17266"/>
                </a:cubicBezTo>
                <a:lnTo>
                  <a:pt x="14686" y="17266"/>
                </a:lnTo>
                <a:cubicBezTo>
                  <a:pt x="15651" y="19695"/>
                  <a:pt x="16914" y="21104"/>
                  <a:pt x="18108" y="20776"/>
                </a:cubicBezTo>
                <a:cubicBezTo>
                  <a:pt x="20083" y="20233"/>
                  <a:pt x="21122" y="15152"/>
                  <a:pt x="20429" y="9428"/>
                </a:cubicBezTo>
                <a:cubicBezTo>
                  <a:pt x="19736" y="3704"/>
                  <a:pt x="17574" y="-495"/>
                  <a:pt x="15599" y="48"/>
                </a:cubicBezTo>
                <a:cubicBezTo>
                  <a:pt x="14695" y="297"/>
                  <a:pt x="13988" y="1498"/>
                  <a:pt x="13552" y="3274"/>
                </a:cubicBezTo>
                <a:lnTo>
                  <a:pt x="7092" y="3274"/>
                </a:lnTo>
                <a:cubicBezTo>
                  <a:pt x="6656" y="1498"/>
                  <a:pt x="5949" y="297"/>
                  <a:pt x="5045" y="48"/>
                </a:cubicBezTo>
                <a:cubicBezTo>
                  <a:pt x="4922" y="14"/>
                  <a:pt x="4797" y="-2"/>
                  <a:pt x="4672" y="0"/>
                </a:cubicBezTo>
                <a:close/>
                <a:moveTo>
                  <a:pt x="16605" y="4221"/>
                </a:moveTo>
                <a:cubicBezTo>
                  <a:pt x="16964" y="4221"/>
                  <a:pt x="17254" y="4697"/>
                  <a:pt x="17254" y="5287"/>
                </a:cubicBezTo>
                <a:cubicBezTo>
                  <a:pt x="17254" y="5877"/>
                  <a:pt x="16964" y="6356"/>
                  <a:pt x="16605" y="6356"/>
                </a:cubicBezTo>
                <a:cubicBezTo>
                  <a:pt x="16247" y="6356"/>
                  <a:pt x="15955" y="5877"/>
                  <a:pt x="15955" y="5287"/>
                </a:cubicBezTo>
                <a:cubicBezTo>
                  <a:pt x="15955" y="4697"/>
                  <a:pt x="16247" y="4221"/>
                  <a:pt x="16605" y="4221"/>
                </a:cubicBezTo>
                <a:close/>
                <a:moveTo>
                  <a:pt x="3247" y="5258"/>
                </a:moveTo>
                <a:lnTo>
                  <a:pt x="4402" y="5258"/>
                </a:lnTo>
                <a:lnTo>
                  <a:pt x="4402" y="7269"/>
                </a:lnTo>
                <a:lnTo>
                  <a:pt x="5624" y="7269"/>
                </a:lnTo>
                <a:lnTo>
                  <a:pt x="5624" y="9168"/>
                </a:lnTo>
                <a:lnTo>
                  <a:pt x="4402" y="9168"/>
                </a:lnTo>
                <a:lnTo>
                  <a:pt x="4402" y="11179"/>
                </a:lnTo>
                <a:lnTo>
                  <a:pt x="3247" y="11179"/>
                </a:lnTo>
                <a:lnTo>
                  <a:pt x="3247" y="9168"/>
                </a:lnTo>
                <a:lnTo>
                  <a:pt x="2024" y="9168"/>
                </a:lnTo>
                <a:lnTo>
                  <a:pt x="2024" y="7269"/>
                </a:lnTo>
                <a:lnTo>
                  <a:pt x="3247" y="7269"/>
                </a:lnTo>
                <a:lnTo>
                  <a:pt x="3247" y="5258"/>
                </a:lnTo>
                <a:close/>
                <a:moveTo>
                  <a:pt x="14989" y="6629"/>
                </a:moveTo>
                <a:cubicBezTo>
                  <a:pt x="15348" y="6629"/>
                  <a:pt x="15639" y="7108"/>
                  <a:pt x="15639" y="7698"/>
                </a:cubicBezTo>
                <a:cubicBezTo>
                  <a:pt x="15639" y="8288"/>
                  <a:pt x="15348" y="8767"/>
                  <a:pt x="14989" y="8767"/>
                </a:cubicBezTo>
                <a:cubicBezTo>
                  <a:pt x="14631" y="8767"/>
                  <a:pt x="14339" y="8288"/>
                  <a:pt x="14339" y="7698"/>
                </a:cubicBezTo>
                <a:cubicBezTo>
                  <a:pt x="14339" y="7108"/>
                  <a:pt x="14631" y="6629"/>
                  <a:pt x="14989" y="6629"/>
                </a:cubicBezTo>
                <a:close/>
                <a:moveTo>
                  <a:pt x="18220" y="6629"/>
                </a:moveTo>
                <a:cubicBezTo>
                  <a:pt x="18578" y="6629"/>
                  <a:pt x="18870" y="7108"/>
                  <a:pt x="18870" y="7698"/>
                </a:cubicBezTo>
                <a:cubicBezTo>
                  <a:pt x="18870" y="8288"/>
                  <a:pt x="18578" y="8767"/>
                  <a:pt x="18220" y="8767"/>
                </a:cubicBezTo>
                <a:cubicBezTo>
                  <a:pt x="17861" y="8767"/>
                  <a:pt x="17570" y="8288"/>
                  <a:pt x="17570" y="7698"/>
                </a:cubicBezTo>
                <a:cubicBezTo>
                  <a:pt x="17570" y="7108"/>
                  <a:pt x="17861" y="6629"/>
                  <a:pt x="18220" y="6629"/>
                </a:cubicBezTo>
                <a:close/>
                <a:moveTo>
                  <a:pt x="8482" y="7945"/>
                </a:moveTo>
                <a:lnTo>
                  <a:pt x="9567" y="7945"/>
                </a:lnTo>
                <a:cubicBezTo>
                  <a:pt x="9596" y="7945"/>
                  <a:pt x="9619" y="7983"/>
                  <a:pt x="9619" y="8030"/>
                </a:cubicBezTo>
                <a:lnTo>
                  <a:pt x="9619" y="8682"/>
                </a:lnTo>
                <a:cubicBezTo>
                  <a:pt x="9619" y="8729"/>
                  <a:pt x="9596" y="8767"/>
                  <a:pt x="9567" y="8767"/>
                </a:cubicBezTo>
                <a:lnTo>
                  <a:pt x="8482" y="8767"/>
                </a:lnTo>
                <a:cubicBezTo>
                  <a:pt x="8453" y="8767"/>
                  <a:pt x="8430" y="8729"/>
                  <a:pt x="8430" y="8682"/>
                </a:cubicBezTo>
                <a:lnTo>
                  <a:pt x="8430" y="8030"/>
                </a:lnTo>
                <a:cubicBezTo>
                  <a:pt x="8430" y="7983"/>
                  <a:pt x="8453" y="7945"/>
                  <a:pt x="8482" y="7945"/>
                </a:cubicBezTo>
                <a:close/>
                <a:moveTo>
                  <a:pt x="10874" y="7945"/>
                </a:moveTo>
                <a:lnTo>
                  <a:pt x="11959" y="7945"/>
                </a:lnTo>
                <a:cubicBezTo>
                  <a:pt x="11987" y="7945"/>
                  <a:pt x="12011" y="7983"/>
                  <a:pt x="12011" y="8030"/>
                </a:cubicBezTo>
                <a:lnTo>
                  <a:pt x="12011" y="8682"/>
                </a:lnTo>
                <a:cubicBezTo>
                  <a:pt x="12011" y="8729"/>
                  <a:pt x="11987" y="8767"/>
                  <a:pt x="11959" y="8767"/>
                </a:cubicBezTo>
                <a:lnTo>
                  <a:pt x="10874" y="8767"/>
                </a:lnTo>
                <a:cubicBezTo>
                  <a:pt x="10845" y="8767"/>
                  <a:pt x="10822" y="8729"/>
                  <a:pt x="10822" y="8682"/>
                </a:cubicBezTo>
                <a:lnTo>
                  <a:pt x="10822" y="8030"/>
                </a:lnTo>
                <a:cubicBezTo>
                  <a:pt x="10822" y="7983"/>
                  <a:pt x="10845" y="7945"/>
                  <a:pt x="10874" y="7945"/>
                </a:cubicBezTo>
                <a:close/>
                <a:moveTo>
                  <a:pt x="16605" y="9534"/>
                </a:moveTo>
                <a:cubicBezTo>
                  <a:pt x="16964" y="9534"/>
                  <a:pt x="17254" y="10010"/>
                  <a:pt x="17254" y="10600"/>
                </a:cubicBezTo>
                <a:cubicBezTo>
                  <a:pt x="17254" y="11190"/>
                  <a:pt x="16964" y="11669"/>
                  <a:pt x="16605" y="11669"/>
                </a:cubicBezTo>
                <a:cubicBezTo>
                  <a:pt x="16247" y="11669"/>
                  <a:pt x="15955" y="11190"/>
                  <a:pt x="15955" y="10600"/>
                </a:cubicBezTo>
                <a:cubicBezTo>
                  <a:pt x="15955" y="10010"/>
                  <a:pt x="16247" y="9534"/>
                  <a:pt x="16605" y="9534"/>
                </a:cubicBezTo>
                <a:close/>
              </a:path>
            </a:pathLst>
          </a:custGeom>
          <a:solidFill>
            <a:srgbClr val="FEFAB8"/>
          </a:solidFill>
          <a:ln w="25400">
            <a:solidFill>
              <a:srgbClr val="9BC3BF"/>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7" name="Controller"/>
          <p:cNvSpPr txBox="1"/>
          <p:nvPr/>
        </p:nvSpPr>
        <p:spPr>
          <a:xfrm>
            <a:off x="2996186" y="4125563"/>
            <a:ext cx="932105" cy="2105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404241"/>
                </a:solidFill>
              </a:defRPr>
            </a:lvl1pPr>
          </a:lstStyle>
          <a:p>
            <a:pPr/>
            <a:r>
              <a:t>Controller</a:t>
            </a:r>
          </a:p>
        </p:txBody>
      </p:sp>
      <p:sp>
        <p:nvSpPr>
          <p:cNvPr id="248" name="모서리가 둥근 직사각형"/>
          <p:cNvSpPr/>
          <p:nvPr/>
        </p:nvSpPr>
        <p:spPr>
          <a:xfrm>
            <a:off x="641379" y="4001308"/>
            <a:ext cx="1383610" cy="1285458"/>
          </a:xfrm>
          <a:prstGeom prst="roundRect">
            <a:avLst>
              <a:gd name="adj" fmla="val 13355"/>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49" name="FXML"/>
          <p:cNvSpPr txBox="1"/>
          <p:nvPr/>
        </p:nvSpPr>
        <p:spPr>
          <a:xfrm>
            <a:off x="1033616" y="4914257"/>
            <a:ext cx="599136"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FXML</a:t>
            </a:r>
          </a:p>
        </p:txBody>
      </p:sp>
      <p:sp>
        <p:nvSpPr>
          <p:cNvPr id="250" name="DAO"/>
          <p:cNvSpPr txBox="1"/>
          <p:nvPr/>
        </p:nvSpPr>
        <p:spPr>
          <a:xfrm>
            <a:off x="5409614" y="4079843"/>
            <a:ext cx="473787"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DAO</a:t>
            </a:r>
          </a:p>
        </p:txBody>
      </p:sp>
      <p:sp>
        <p:nvSpPr>
          <p:cNvPr id="251" name="선"/>
          <p:cNvSpPr/>
          <p:nvPr/>
        </p:nvSpPr>
        <p:spPr>
          <a:xfrm>
            <a:off x="2150801" y="3247094"/>
            <a:ext cx="504993"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2" name="선"/>
          <p:cNvSpPr/>
          <p:nvPr/>
        </p:nvSpPr>
        <p:spPr>
          <a:xfrm flipH="1">
            <a:off x="6481575" y="4198466"/>
            <a:ext cx="504993"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3" name="선"/>
          <p:cNvSpPr/>
          <p:nvPr/>
        </p:nvSpPr>
        <p:spPr>
          <a:xfrm flipH="1">
            <a:off x="2150801" y="4198466"/>
            <a:ext cx="504993"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4" name="선"/>
          <p:cNvSpPr/>
          <p:nvPr/>
        </p:nvSpPr>
        <p:spPr>
          <a:xfrm flipV="1">
            <a:off x="1333184" y="3585095"/>
            <a:ext cx="1" cy="26703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5" name="선"/>
          <p:cNvSpPr/>
          <p:nvPr/>
        </p:nvSpPr>
        <p:spPr>
          <a:xfrm>
            <a:off x="4319503" y="3254984"/>
            <a:ext cx="504994"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6" name="선"/>
          <p:cNvSpPr/>
          <p:nvPr/>
        </p:nvSpPr>
        <p:spPr>
          <a:xfrm>
            <a:off x="6488206" y="3254984"/>
            <a:ext cx="504994"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7" name="선"/>
          <p:cNvSpPr/>
          <p:nvPr/>
        </p:nvSpPr>
        <p:spPr>
          <a:xfrm flipH="1">
            <a:off x="4319503" y="4220813"/>
            <a:ext cx="504994" cy="1"/>
          </a:xfrm>
          <a:prstGeom prst="line">
            <a:avLst/>
          </a:prstGeom>
          <a:ln w="25400">
            <a:solidFill>
              <a:srgbClr val="196649"/>
            </a:solidFill>
            <a:tailEnd type="triangle"/>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258" name="종이비행기"/>
          <p:cNvSpPr/>
          <p:nvPr/>
        </p:nvSpPr>
        <p:spPr>
          <a:xfrm>
            <a:off x="5259662" y="3183002"/>
            <a:ext cx="708859" cy="783733"/>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21281" y="0"/>
                </a:moveTo>
                <a:cubicBezTo>
                  <a:pt x="21271" y="4"/>
                  <a:pt x="21262" y="10"/>
                  <a:pt x="21253" y="16"/>
                </a:cubicBezTo>
                <a:lnTo>
                  <a:pt x="92" y="13287"/>
                </a:lnTo>
                <a:cubicBezTo>
                  <a:pt x="21" y="13332"/>
                  <a:pt x="-12" y="13405"/>
                  <a:pt x="4" y="13482"/>
                </a:cubicBezTo>
                <a:cubicBezTo>
                  <a:pt x="19" y="13559"/>
                  <a:pt x="78" y="13616"/>
                  <a:pt x="162" y="13635"/>
                </a:cubicBezTo>
                <a:lnTo>
                  <a:pt x="8035" y="15408"/>
                </a:lnTo>
                <a:lnTo>
                  <a:pt x="21281" y="0"/>
                </a:lnTo>
                <a:close/>
                <a:moveTo>
                  <a:pt x="21588" y="236"/>
                </a:moveTo>
                <a:lnTo>
                  <a:pt x="11685" y="16220"/>
                </a:lnTo>
                <a:lnTo>
                  <a:pt x="15265" y="17261"/>
                </a:lnTo>
                <a:lnTo>
                  <a:pt x="15343" y="17277"/>
                </a:lnTo>
                <a:lnTo>
                  <a:pt x="20737" y="18840"/>
                </a:lnTo>
                <a:cubicBezTo>
                  <a:pt x="20802" y="18859"/>
                  <a:pt x="20872" y="18847"/>
                  <a:pt x="20928" y="18811"/>
                </a:cubicBezTo>
                <a:cubicBezTo>
                  <a:pt x="20983" y="18775"/>
                  <a:pt x="21014" y="18719"/>
                  <a:pt x="21016" y="18658"/>
                </a:cubicBezTo>
                <a:lnTo>
                  <a:pt x="21588" y="236"/>
                </a:lnTo>
                <a:close/>
                <a:moveTo>
                  <a:pt x="20412" y="1518"/>
                </a:moveTo>
                <a:lnTo>
                  <a:pt x="8296" y="15603"/>
                </a:lnTo>
                <a:lnTo>
                  <a:pt x="11209" y="21558"/>
                </a:lnTo>
                <a:cubicBezTo>
                  <a:pt x="11216" y="21574"/>
                  <a:pt x="11226" y="21587"/>
                  <a:pt x="11237" y="21600"/>
                </a:cubicBezTo>
                <a:lnTo>
                  <a:pt x="11269" y="16268"/>
                </a:lnTo>
                <a:lnTo>
                  <a:pt x="11290" y="16233"/>
                </a:lnTo>
                <a:lnTo>
                  <a:pt x="20412" y="1518"/>
                </a:lnTo>
                <a:close/>
                <a:moveTo>
                  <a:pt x="11608" y="16517"/>
                </a:moveTo>
                <a:lnTo>
                  <a:pt x="11576" y="21597"/>
                </a:lnTo>
                <a:lnTo>
                  <a:pt x="15046" y="17520"/>
                </a:lnTo>
                <a:lnTo>
                  <a:pt x="11608" y="16517"/>
                </a:lnTo>
                <a:close/>
              </a:path>
            </a:pathLst>
          </a:custGeom>
          <a:solidFill>
            <a:srgbClr val="FEFAB8"/>
          </a:solidFill>
          <a:ln w="25400">
            <a:solidFill>
              <a:srgbClr val="9BC3BF"/>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59" name="콘센트"/>
          <p:cNvSpPr/>
          <p:nvPr/>
        </p:nvSpPr>
        <p:spPr>
          <a:xfrm>
            <a:off x="978755" y="4172468"/>
            <a:ext cx="708859" cy="6421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2" y="0"/>
                </a:moveTo>
                <a:cubicBezTo>
                  <a:pt x="556" y="0"/>
                  <a:pt x="0" y="620"/>
                  <a:pt x="0" y="1371"/>
                </a:cubicBezTo>
                <a:lnTo>
                  <a:pt x="0" y="20229"/>
                </a:lnTo>
                <a:cubicBezTo>
                  <a:pt x="0" y="20980"/>
                  <a:pt x="556" y="21600"/>
                  <a:pt x="1242" y="21600"/>
                </a:cubicBezTo>
                <a:lnTo>
                  <a:pt x="20358" y="21600"/>
                </a:lnTo>
                <a:cubicBezTo>
                  <a:pt x="21044" y="21600"/>
                  <a:pt x="21600" y="20980"/>
                  <a:pt x="21600" y="20229"/>
                </a:cubicBezTo>
                <a:lnTo>
                  <a:pt x="21600" y="1371"/>
                </a:lnTo>
                <a:cubicBezTo>
                  <a:pt x="21600" y="620"/>
                  <a:pt x="21044" y="0"/>
                  <a:pt x="20358" y="0"/>
                </a:cubicBezTo>
                <a:lnTo>
                  <a:pt x="1242" y="0"/>
                </a:lnTo>
                <a:close/>
                <a:moveTo>
                  <a:pt x="5270" y="4279"/>
                </a:moveTo>
                <a:lnTo>
                  <a:pt x="6632" y="4279"/>
                </a:lnTo>
                <a:cubicBezTo>
                  <a:pt x="6664" y="4279"/>
                  <a:pt x="6686" y="4308"/>
                  <a:pt x="6686" y="4338"/>
                </a:cubicBezTo>
                <a:lnTo>
                  <a:pt x="6686" y="11968"/>
                </a:lnTo>
                <a:cubicBezTo>
                  <a:pt x="6686" y="11998"/>
                  <a:pt x="6664" y="12028"/>
                  <a:pt x="6632" y="12028"/>
                </a:cubicBezTo>
                <a:lnTo>
                  <a:pt x="5270" y="12028"/>
                </a:lnTo>
                <a:cubicBezTo>
                  <a:pt x="5243" y="12028"/>
                  <a:pt x="5216" y="11998"/>
                  <a:pt x="5216" y="11968"/>
                </a:cubicBezTo>
                <a:lnTo>
                  <a:pt x="5216" y="4338"/>
                </a:lnTo>
                <a:cubicBezTo>
                  <a:pt x="5216" y="4308"/>
                  <a:pt x="5243" y="4279"/>
                  <a:pt x="5270" y="4279"/>
                </a:cubicBezTo>
                <a:close/>
                <a:moveTo>
                  <a:pt x="14968" y="4279"/>
                </a:moveTo>
                <a:lnTo>
                  <a:pt x="16330" y="4279"/>
                </a:lnTo>
                <a:cubicBezTo>
                  <a:pt x="16357" y="4279"/>
                  <a:pt x="16384" y="4308"/>
                  <a:pt x="16384" y="4338"/>
                </a:cubicBezTo>
                <a:lnTo>
                  <a:pt x="16384" y="11968"/>
                </a:lnTo>
                <a:cubicBezTo>
                  <a:pt x="16384" y="11998"/>
                  <a:pt x="16357" y="12028"/>
                  <a:pt x="16330" y="12028"/>
                </a:cubicBezTo>
                <a:lnTo>
                  <a:pt x="14968" y="12028"/>
                </a:lnTo>
                <a:cubicBezTo>
                  <a:pt x="14941" y="12028"/>
                  <a:pt x="14914" y="11998"/>
                  <a:pt x="14914" y="11968"/>
                </a:cubicBezTo>
                <a:lnTo>
                  <a:pt x="14914" y="4338"/>
                </a:lnTo>
                <a:cubicBezTo>
                  <a:pt x="14914" y="4308"/>
                  <a:pt x="14941" y="4279"/>
                  <a:pt x="14968" y="4279"/>
                </a:cubicBezTo>
                <a:close/>
                <a:moveTo>
                  <a:pt x="10751" y="13810"/>
                </a:moveTo>
                <a:cubicBezTo>
                  <a:pt x="10767" y="13810"/>
                  <a:pt x="10784" y="13810"/>
                  <a:pt x="10800" y="13810"/>
                </a:cubicBezTo>
                <a:cubicBezTo>
                  <a:pt x="10816" y="13810"/>
                  <a:pt x="10833" y="13810"/>
                  <a:pt x="10849" y="13810"/>
                </a:cubicBezTo>
                <a:lnTo>
                  <a:pt x="10849" y="13816"/>
                </a:lnTo>
                <a:cubicBezTo>
                  <a:pt x="12312" y="13857"/>
                  <a:pt x="12631" y="14764"/>
                  <a:pt x="12631" y="14764"/>
                </a:cubicBezTo>
                <a:lnTo>
                  <a:pt x="12631" y="17554"/>
                </a:lnTo>
                <a:lnTo>
                  <a:pt x="10849" y="17554"/>
                </a:lnTo>
                <a:lnTo>
                  <a:pt x="10751" y="17554"/>
                </a:lnTo>
                <a:lnTo>
                  <a:pt x="8969" y="17554"/>
                </a:lnTo>
                <a:lnTo>
                  <a:pt x="8969" y="14764"/>
                </a:lnTo>
                <a:cubicBezTo>
                  <a:pt x="8969" y="14764"/>
                  <a:pt x="9288" y="13857"/>
                  <a:pt x="10751" y="13816"/>
                </a:cubicBezTo>
                <a:lnTo>
                  <a:pt x="10751" y="13810"/>
                </a:lnTo>
                <a:close/>
              </a:path>
            </a:pathLst>
          </a:custGeom>
          <a:solidFill>
            <a:srgbClr val="FEFAB8"/>
          </a:solidFill>
          <a:ln w="25400">
            <a:solidFill>
              <a:srgbClr val="9BC3BF"/>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260" name="제목 1"/>
          <p:cNvSpPr txBox="1"/>
          <p:nvPr>
            <p:ph type="title"/>
          </p:nvPr>
        </p:nvSpPr>
        <p:spPr>
          <a:xfrm>
            <a:off x="395536" y="129332"/>
            <a:ext cx="7661196" cy="796908"/>
          </a:xfrm>
          <a:prstGeom prst="rect">
            <a:avLst/>
          </a:prstGeom>
        </p:spPr>
        <p:txBody>
          <a:bodyPr/>
          <a:lstStyle/>
          <a:p>
            <a:pPr/>
            <a:r>
              <a:t>3-2 Project Tree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ext Box 9"/>
          <p:cNvSpPr txBox="1"/>
          <p:nvPr/>
        </p:nvSpPr>
        <p:spPr>
          <a:xfrm>
            <a:off x="2767423" y="4653404"/>
            <a:ext cx="3609154" cy="10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11015" indent="-439615">
              <a:lnSpc>
                <a:spcPct val="150000"/>
              </a:lnSpc>
              <a:buSzPct val="100000"/>
              <a:buAutoNum type="arabicPeriod" startAt="1"/>
              <a:defRPr sz="2500"/>
            </a:pPr>
            <a:r>
              <a:t> 프로젝트 기능 설명</a:t>
            </a:r>
          </a:p>
          <a:p>
            <a:pPr marL="211015" indent="-439615">
              <a:lnSpc>
                <a:spcPct val="150000"/>
              </a:lnSpc>
              <a:buSzPct val="100000"/>
              <a:buAutoNum type="arabicPeriod" startAt="1"/>
              <a:defRPr sz="2500"/>
            </a:pPr>
            <a:r>
              <a:t> 프로젝트 시연</a:t>
            </a:r>
          </a:p>
        </p:txBody>
      </p:sp>
      <p:grpSp>
        <p:nvGrpSpPr>
          <p:cNvPr id="265" name="그룹 6"/>
          <p:cNvGrpSpPr/>
          <p:nvPr/>
        </p:nvGrpSpPr>
        <p:grpSpPr>
          <a:xfrm>
            <a:off x="2372368" y="1484783"/>
            <a:ext cx="4399264" cy="1270001"/>
            <a:chOff x="0" y="0"/>
            <a:chExt cx="4399262" cy="1270000"/>
          </a:xfrm>
        </p:grpSpPr>
        <p:sp>
          <p:nvSpPr>
            <p:cNvPr id="263" name="Text Box 5"/>
            <p:cNvSpPr/>
            <p:nvPr/>
          </p:nvSpPr>
          <p:spPr>
            <a:xfrm>
              <a:off x="0" y="474438"/>
              <a:ext cx="439926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프로젝트 수행 결과</a:t>
              </a:r>
            </a:p>
          </p:txBody>
        </p:sp>
        <p:sp>
          <p:nvSpPr>
            <p:cNvPr id="264" name="Text Box 4"/>
            <p:cNvSpPr/>
            <p:nvPr/>
          </p:nvSpPr>
          <p:spPr>
            <a:xfrm>
              <a:off x="2199631"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200"/>
              </a:lvl1pPr>
            </a:lstStyle>
            <a:p>
              <a:pPr/>
              <a:r>
                <a:t>04</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제목 1"/>
          <p:cNvSpPr txBox="1"/>
          <p:nvPr>
            <p:ph type="title"/>
          </p:nvPr>
        </p:nvSpPr>
        <p:spPr>
          <a:xfrm>
            <a:off x="395536" y="116632"/>
            <a:ext cx="7661196" cy="796908"/>
          </a:xfrm>
          <a:prstGeom prst="rect">
            <a:avLst/>
          </a:prstGeom>
        </p:spPr>
        <p:txBody>
          <a:bodyPr/>
          <a:lstStyle/>
          <a:p>
            <a:pPr/>
            <a:r>
              <a:t>4-1 프로젝트 기능 설명</a:t>
            </a:r>
          </a:p>
        </p:txBody>
      </p:sp>
      <p:grpSp>
        <p:nvGrpSpPr>
          <p:cNvPr id="272" name="그룹"/>
          <p:cNvGrpSpPr/>
          <p:nvPr/>
        </p:nvGrpSpPr>
        <p:grpSpPr>
          <a:xfrm>
            <a:off x="1261487" y="1713363"/>
            <a:ext cx="6621026" cy="4453332"/>
            <a:chOff x="0" y="0"/>
            <a:chExt cx="6621025" cy="4453331"/>
          </a:xfrm>
        </p:grpSpPr>
        <p:pic>
          <p:nvPicPr>
            <p:cNvPr id="268" name="스크린샷 2022-01-10 오전 2.02.03.png" descr="스크린샷 2022-01-10 오전 2.02.03.png"/>
            <p:cNvPicPr>
              <a:picLocks noChangeAspect="1"/>
            </p:cNvPicPr>
            <p:nvPr/>
          </p:nvPicPr>
          <p:blipFill>
            <a:blip r:embed="rId2">
              <a:extLst/>
            </a:blip>
            <a:srcRect l="13170" t="8796" r="13170" b="11934"/>
            <a:stretch>
              <a:fillRect/>
            </a:stretch>
          </p:blipFill>
          <p:spPr>
            <a:xfrm>
              <a:off x="0" y="0"/>
              <a:ext cx="6621026" cy="4453332"/>
            </a:xfrm>
            <a:prstGeom prst="rect">
              <a:avLst/>
            </a:prstGeom>
            <a:ln w="12700" cap="flat">
              <a:noFill/>
              <a:miter lim="400000"/>
            </a:ln>
            <a:effectLst/>
          </p:spPr>
        </p:pic>
        <p:grpSp>
          <p:nvGrpSpPr>
            <p:cNvPr id="271" name="그룹"/>
            <p:cNvGrpSpPr/>
            <p:nvPr/>
          </p:nvGrpSpPr>
          <p:grpSpPr>
            <a:xfrm>
              <a:off x="4111025" y="2009831"/>
              <a:ext cx="2370845" cy="433825"/>
              <a:chOff x="0" y="0"/>
              <a:chExt cx="2370843" cy="433823"/>
            </a:xfrm>
          </p:grpSpPr>
          <p:sp>
            <p:nvSpPr>
              <p:cNvPr id="269" name="클릭 시 화면 전환"/>
              <p:cNvSpPr txBox="1"/>
              <p:nvPr/>
            </p:nvSpPr>
            <p:spPr>
              <a:xfrm>
                <a:off x="295191" y="0"/>
                <a:ext cx="2075653" cy="433824"/>
              </a:xfrm>
              <a:prstGeom prst="rect">
                <a:avLst/>
              </a:prstGeom>
              <a:no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900">
                    <a:solidFill>
                      <a:srgbClr val="404241"/>
                    </a:solidFill>
                  </a:defRPr>
                </a:lvl1pPr>
              </a:lstStyle>
              <a:p>
                <a:pPr/>
                <a:r>
                  <a:t>클릭 시 화면 전환</a:t>
                </a:r>
              </a:p>
            </p:txBody>
          </p:sp>
          <p:sp>
            <p:nvSpPr>
              <p:cNvPr id="270" name="선"/>
              <p:cNvSpPr/>
              <p:nvPr/>
            </p:nvSpPr>
            <p:spPr>
              <a:xfrm flipH="1" flipV="1">
                <a:off x="-1" y="216911"/>
                <a:ext cx="285811"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제목 1"/>
          <p:cNvSpPr txBox="1"/>
          <p:nvPr>
            <p:ph type="title"/>
          </p:nvPr>
        </p:nvSpPr>
        <p:spPr>
          <a:xfrm>
            <a:off x="395536" y="116632"/>
            <a:ext cx="7661196" cy="796908"/>
          </a:xfrm>
          <a:prstGeom prst="rect">
            <a:avLst/>
          </a:prstGeom>
        </p:spPr>
        <p:txBody>
          <a:bodyPr/>
          <a:lstStyle/>
          <a:p>
            <a:pPr/>
            <a:r>
              <a:t>4-1 프로젝트 기능 설명</a:t>
            </a:r>
          </a:p>
        </p:txBody>
      </p:sp>
      <p:grpSp>
        <p:nvGrpSpPr>
          <p:cNvPr id="277" name="그룹"/>
          <p:cNvGrpSpPr/>
          <p:nvPr/>
        </p:nvGrpSpPr>
        <p:grpSpPr>
          <a:xfrm>
            <a:off x="7110696" y="1333529"/>
            <a:ext cx="1775462" cy="1003147"/>
            <a:chOff x="0" y="0"/>
            <a:chExt cx="1775460" cy="1003146"/>
          </a:xfrm>
        </p:grpSpPr>
        <p:sp>
          <p:nvSpPr>
            <p:cNvPr id="275" name="즐겨찾기 추가 기능"/>
            <p:cNvSpPr txBox="1"/>
            <p:nvPr/>
          </p:nvSpPr>
          <p:spPr>
            <a:xfrm>
              <a:off x="0" y="0"/>
              <a:ext cx="1775461" cy="339725"/>
            </a:xfrm>
            <a:prstGeom prst="rect">
              <a:avLst/>
            </a:prstGeom>
            <a:solidFill>
              <a:srgbClr val="FFFFFF"/>
            </a:solid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500">
                  <a:solidFill>
                    <a:srgbClr val="404241"/>
                  </a:solidFill>
                </a:defRPr>
              </a:lvl1pPr>
            </a:lstStyle>
            <a:p>
              <a:pPr/>
              <a:r>
                <a:t>즐겨찾기 추가 기능 </a:t>
              </a:r>
            </a:p>
          </p:txBody>
        </p:sp>
        <p:sp>
          <p:nvSpPr>
            <p:cNvPr id="276" name="선"/>
            <p:cNvSpPr/>
            <p:nvPr/>
          </p:nvSpPr>
          <p:spPr>
            <a:xfrm flipH="1">
              <a:off x="751222" y="1003146"/>
              <a:ext cx="273015"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sp>
        <p:nvSpPr>
          <p:cNvPr id="278" name="선"/>
          <p:cNvSpPr/>
          <p:nvPr/>
        </p:nvSpPr>
        <p:spPr>
          <a:xfrm>
            <a:off x="8129028" y="1675518"/>
            <a:ext cx="1" cy="663964"/>
          </a:xfrm>
          <a:prstGeom prst="line">
            <a:avLst/>
          </a:prstGeom>
          <a:ln w="25400">
            <a:solidFill>
              <a:srgbClr val="196649"/>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grpSp>
        <p:nvGrpSpPr>
          <p:cNvPr id="283" name="그룹"/>
          <p:cNvGrpSpPr/>
          <p:nvPr/>
        </p:nvGrpSpPr>
        <p:grpSpPr>
          <a:xfrm>
            <a:off x="1455979" y="1343536"/>
            <a:ext cx="2248350" cy="639839"/>
            <a:chOff x="0" y="0"/>
            <a:chExt cx="2248349" cy="639838"/>
          </a:xfrm>
        </p:grpSpPr>
        <p:sp>
          <p:nvSpPr>
            <p:cNvPr id="279" name="데이터 필터링 기능"/>
            <p:cNvSpPr txBox="1"/>
            <p:nvPr/>
          </p:nvSpPr>
          <p:spPr>
            <a:xfrm>
              <a:off x="-1" y="0"/>
              <a:ext cx="1714501" cy="339725"/>
            </a:xfrm>
            <a:prstGeom prst="rect">
              <a:avLst/>
            </a:prstGeom>
            <a:solidFill>
              <a:srgbClr val="FFFFFF"/>
            </a:solid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500">
                  <a:solidFill>
                    <a:srgbClr val="404241"/>
                  </a:solidFill>
                </a:defRPr>
              </a:lvl1pPr>
            </a:lstStyle>
            <a:p>
              <a:pPr/>
              <a:r>
                <a:t>데이터 필터링 기능</a:t>
              </a:r>
            </a:p>
          </p:txBody>
        </p:sp>
        <p:grpSp>
          <p:nvGrpSpPr>
            <p:cNvPr id="282" name="그룹"/>
            <p:cNvGrpSpPr/>
            <p:nvPr/>
          </p:nvGrpSpPr>
          <p:grpSpPr>
            <a:xfrm rot="16200000">
              <a:off x="1748917" y="140406"/>
              <a:ext cx="480635" cy="518231"/>
              <a:chOff x="0" y="0"/>
              <a:chExt cx="480633" cy="518230"/>
            </a:xfrm>
          </p:grpSpPr>
          <p:sp>
            <p:nvSpPr>
              <p:cNvPr id="280" name="선"/>
              <p:cNvSpPr/>
              <p:nvPr/>
            </p:nvSpPr>
            <p:spPr>
              <a:xfrm flipH="1" flipV="1">
                <a:off x="0" y="515424"/>
                <a:ext cx="480634"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81" name="선"/>
              <p:cNvSpPr/>
              <p:nvPr/>
            </p:nvSpPr>
            <p:spPr>
              <a:xfrm flipH="1">
                <a:off x="470237" y="0"/>
                <a:ext cx="1" cy="51823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grpSp>
      <p:pic>
        <p:nvPicPr>
          <p:cNvPr id="284" name="스크린샷 2022-01-10 오전 1.19.40.png" descr="스크린샷 2022-01-10 오전 1.19.40.png"/>
          <p:cNvPicPr>
            <a:picLocks noChangeAspect="1"/>
          </p:cNvPicPr>
          <p:nvPr/>
        </p:nvPicPr>
        <p:blipFill>
          <a:blip r:embed="rId2">
            <a:extLst/>
          </a:blip>
          <a:srcRect l="13089" t="8553" r="13089" b="12044"/>
          <a:stretch>
            <a:fillRect/>
          </a:stretch>
        </p:blipFill>
        <p:spPr>
          <a:xfrm>
            <a:off x="1473847" y="1998716"/>
            <a:ext cx="6323766" cy="4251177"/>
          </a:xfrm>
          <a:prstGeom prst="rect">
            <a:avLst/>
          </a:prstGeom>
          <a:ln w="12700">
            <a:miter lim="400000"/>
          </a:ln>
        </p:spPr>
      </p:pic>
      <p:grpSp>
        <p:nvGrpSpPr>
          <p:cNvPr id="289" name="그룹"/>
          <p:cNvGrpSpPr/>
          <p:nvPr/>
        </p:nvGrpSpPr>
        <p:grpSpPr>
          <a:xfrm>
            <a:off x="257842" y="3946315"/>
            <a:ext cx="1272179" cy="850408"/>
            <a:chOff x="0" y="0"/>
            <a:chExt cx="1272177" cy="850407"/>
          </a:xfrm>
        </p:grpSpPr>
        <p:sp>
          <p:nvSpPr>
            <p:cNvPr id="285" name="화면 전환 기능"/>
            <p:cNvSpPr txBox="1"/>
            <p:nvPr/>
          </p:nvSpPr>
          <p:spPr>
            <a:xfrm>
              <a:off x="0" y="0"/>
              <a:ext cx="1272178" cy="332064"/>
            </a:xfrm>
            <a:prstGeom prst="rect">
              <a:avLst/>
            </a:prstGeom>
            <a:solidFill>
              <a:srgbClr val="FFFFFF"/>
            </a:solid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solidFill>
                    <a:srgbClr val="404241"/>
                  </a:solidFill>
                </a:defRPr>
              </a:lvl1pPr>
            </a:lstStyle>
            <a:p>
              <a:pPr/>
              <a:r>
                <a:t>화면 전환 기능</a:t>
              </a:r>
            </a:p>
          </p:txBody>
        </p:sp>
        <p:grpSp>
          <p:nvGrpSpPr>
            <p:cNvPr id="288" name="그룹"/>
            <p:cNvGrpSpPr/>
            <p:nvPr/>
          </p:nvGrpSpPr>
          <p:grpSpPr>
            <a:xfrm flipH="1">
              <a:off x="612244" y="324805"/>
              <a:ext cx="264023" cy="525603"/>
              <a:chOff x="0" y="0"/>
              <a:chExt cx="264021" cy="525602"/>
            </a:xfrm>
          </p:grpSpPr>
          <p:sp>
            <p:nvSpPr>
              <p:cNvPr id="286" name="선"/>
              <p:cNvSpPr/>
              <p:nvPr/>
            </p:nvSpPr>
            <p:spPr>
              <a:xfrm flipH="1">
                <a:off x="0" y="522756"/>
                <a:ext cx="264022"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87" name="선"/>
              <p:cNvSpPr/>
              <p:nvPr/>
            </p:nvSpPr>
            <p:spPr>
              <a:xfrm flipH="1">
                <a:off x="258310" y="-1"/>
                <a:ext cx="1" cy="525604"/>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grpSp>
      <p:grpSp>
        <p:nvGrpSpPr>
          <p:cNvPr id="292" name="그룹"/>
          <p:cNvGrpSpPr/>
          <p:nvPr/>
        </p:nvGrpSpPr>
        <p:grpSpPr>
          <a:xfrm>
            <a:off x="5962136" y="1338489"/>
            <a:ext cx="1270001" cy="1270001"/>
            <a:chOff x="643889" y="0"/>
            <a:chExt cx="1270000" cy="1270000"/>
          </a:xfrm>
        </p:grpSpPr>
        <p:sp>
          <p:nvSpPr>
            <p:cNvPr id="290" name="선"/>
            <p:cNvSpPr/>
            <p:nvPr/>
          </p:nvSpPr>
          <p:spPr>
            <a:xfrm>
              <a:off x="1098370" y="335589"/>
              <a:ext cx="1" cy="273015"/>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91" name="새로고침 기능"/>
            <p:cNvSpPr/>
            <p:nvPr/>
          </p:nvSpPr>
          <p:spPr>
            <a:xfrm>
              <a:off x="643889" y="0"/>
              <a:ext cx="1270001" cy="1270000"/>
            </a:xfrm>
            <a:prstGeom prst="line">
              <a:avLst/>
            </a:prstGeom>
            <a:solidFill>
              <a:srgbClr val="FFFFFF"/>
            </a:solid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500">
                  <a:solidFill>
                    <a:srgbClr val="404241"/>
                  </a:solidFill>
                </a:defRPr>
              </a:lvl1pPr>
            </a:lstStyle>
            <a:p>
              <a:pPr/>
              <a:r>
                <a:t>새로고침 기능</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제목 1"/>
          <p:cNvSpPr txBox="1"/>
          <p:nvPr>
            <p:ph type="title"/>
          </p:nvPr>
        </p:nvSpPr>
        <p:spPr>
          <a:xfrm>
            <a:off x="395536" y="116632"/>
            <a:ext cx="7661196" cy="796908"/>
          </a:xfrm>
          <a:prstGeom prst="rect">
            <a:avLst/>
          </a:prstGeom>
        </p:spPr>
        <p:txBody>
          <a:bodyPr/>
          <a:lstStyle/>
          <a:p>
            <a:pPr/>
            <a:r>
              <a:t>4-1 프로젝트 기능 설명</a:t>
            </a:r>
          </a:p>
        </p:txBody>
      </p:sp>
      <p:grpSp>
        <p:nvGrpSpPr>
          <p:cNvPr id="299" name="그룹"/>
          <p:cNvGrpSpPr/>
          <p:nvPr/>
        </p:nvGrpSpPr>
        <p:grpSpPr>
          <a:xfrm>
            <a:off x="3760214" y="1496838"/>
            <a:ext cx="2712300" cy="432219"/>
            <a:chOff x="0" y="0"/>
            <a:chExt cx="2712298" cy="432218"/>
          </a:xfrm>
        </p:grpSpPr>
        <p:sp>
          <p:nvSpPr>
            <p:cNvPr id="295" name="지역별 주유소 검색 기능"/>
            <p:cNvSpPr txBox="1"/>
            <p:nvPr/>
          </p:nvSpPr>
          <p:spPr>
            <a:xfrm>
              <a:off x="510118" y="0"/>
              <a:ext cx="2202181" cy="339725"/>
            </a:xfrm>
            <a:prstGeom prst="rect">
              <a:avLst/>
            </a:prstGeom>
            <a:no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500">
                  <a:solidFill>
                    <a:srgbClr val="404241"/>
                  </a:solidFill>
                </a:defRPr>
              </a:lvl1pPr>
            </a:lstStyle>
            <a:p>
              <a:pPr/>
              <a:r>
                <a:t>지역별 주유소 검색 기능 </a:t>
              </a:r>
            </a:p>
          </p:txBody>
        </p:sp>
        <p:grpSp>
          <p:nvGrpSpPr>
            <p:cNvPr id="298" name="그룹"/>
            <p:cNvGrpSpPr/>
            <p:nvPr/>
          </p:nvGrpSpPr>
          <p:grpSpPr>
            <a:xfrm flipH="1" rot="5400000">
              <a:off x="122608" y="36596"/>
              <a:ext cx="273014" cy="518231"/>
              <a:chOff x="0" y="0"/>
              <a:chExt cx="273013" cy="518230"/>
            </a:xfrm>
          </p:grpSpPr>
          <p:sp>
            <p:nvSpPr>
              <p:cNvPr id="296" name="선"/>
              <p:cNvSpPr/>
              <p:nvPr/>
            </p:nvSpPr>
            <p:spPr>
              <a:xfrm flipH="1">
                <a:off x="0" y="515424"/>
                <a:ext cx="273014"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297" name="선"/>
              <p:cNvSpPr/>
              <p:nvPr/>
            </p:nvSpPr>
            <p:spPr>
              <a:xfrm flipH="1">
                <a:off x="267108" y="0"/>
                <a:ext cx="1" cy="518231"/>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grpSp>
      <p:pic>
        <p:nvPicPr>
          <p:cNvPr id="300" name="스크린샷 2022-01-10 오전 1.19.52.png" descr="스크린샷 2022-01-10 오전 1.19.52.png"/>
          <p:cNvPicPr>
            <a:picLocks noChangeAspect="1"/>
          </p:cNvPicPr>
          <p:nvPr/>
        </p:nvPicPr>
        <p:blipFill>
          <a:blip r:embed="rId2">
            <a:extLst/>
          </a:blip>
          <a:srcRect l="12938" t="8798" r="12938" b="12076"/>
          <a:stretch>
            <a:fillRect/>
          </a:stretch>
        </p:blipFill>
        <p:spPr>
          <a:xfrm>
            <a:off x="1474420" y="1995980"/>
            <a:ext cx="6322215" cy="42560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TextBox 26"/>
          <p:cNvSpPr txBox="1"/>
          <p:nvPr/>
        </p:nvSpPr>
        <p:spPr>
          <a:xfrm>
            <a:off x="508035" y="1285129"/>
            <a:ext cx="3977817" cy="921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400">
                <a:solidFill>
                  <a:srgbClr val="93CDDD"/>
                </a:solidFill>
              </a:defRPr>
            </a:lvl1pPr>
          </a:lstStyle>
          <a:p>
            <a:pPr/>
            <a:r>
              <a:t>CONTENTS</a:t>
            </a:r>
          </a:p>
        </p:txBody>
      </p:sp>
      <p:grpSp>
        <p:nvGrpSpPr>
          <p:cNvPr id="74" name="그룹 29"/>
          <p:cNvGrpSpPr/>
          <p:nvPr/>
        </p:nvGrpSpPr>
        <p:grpSpPr>
          <a:xfrm>
            <a:off x="4798910" y="1273900"/>
            <a:ext cx="3686534" cy="1340392"/>
            <a:chOff x="0" y="0"/>
            <a:chExt cx="3686533" cy="1340391"/>
          </a:xfrm>
        </p:grpSpPr>
        <p:sp>
          <p:nvSpPr>
            <p:cNvPr id="71" name="물결 20"/>
            <p:cNvSpPr/>
            <p:nvPr/>
          </p:nvSpPr>
          <p:spPr>
            <a:xfrm>
              <a:off x="0" y="-1"/>
              <a:ext cx="622921" cy="616399"/>
            </a:xfrm>
            <a:custGeom>
              <a:avLst/>
              <a:gdLst/>
              <a:ahLst/>
              <a:cxnLst>
                <a:cxn ang="0">
                  <a:pos x="wd2" y="hd2"/>
                </a:cxn>
                <a:cxn ang="5400000">
                  <a:pos x="wd2" y="hd2"/>
                </a:cxn>
                <a:cxn ang="10800000">
                  <a:pos x="wd2" y="hd2"/>
                </a:cxn>
                <a:cxn ang="16200000">
                  <a:pos x="wd2" y="hd2"/>
                </a:cxn>
              </a:cxnLst>
              <a:rect l="0" t="0" r="r" b="b"/>
              <a:pathLst>
                <a:path w="21600" h="15003" fill="norm" stroke="1" extrusionOk="0">
                  <a:moveTo>
                    <a:pt x="0" y="1339"/>
                  </a:moveTo>
                  <a:cubicBezTo>
                    <a:pt x="7200" y="-3298"/>
                    <a:pt x="14400" y="5976"/>
                    <a:pt x="21600" y="1339"/>
                  </a:cubicBezTo>
                  <a:lnTo>
                    <a:pt x="21600" y="13665"/>
                  </a:lnTo>
                  <a:cubicBezTo>
                    <a:pt x="14400" y="18302"/>
                    <a:pt x="7200" y="9028"/>
                    <a:pt x="0" y="13665"/>
                  </a:cubicBezTo>
                  <a:close/>
                </a:path>
              </a:pathLst>
            </a:custGeom>
            <a:solidFill>
              <a:srgbClr val="ABE4DE"/>
            </a:solidFill>
            <a:ln w="12700" cap="flat">
              <a:noFill/>
              <a:miter lim="400000"/>
            </a:ln>
            <a:effectLst/>
          </p:spPr>
          <p:txBody>
            <a:bodyPr wrap="square" lIns="45719" tIns="45719" rIns="45719" bIns="45719" numCol="1" anchor="ctr">
              <a:noAutofit/>
            </a:bodyPr>
            <a:lstStyle/>
            <a:p>
              <a:pPr defTabSz="1043056">
                <a:defRPr sz="2100">
                  <a:solidFill>
                    <a:srgbClr val="FFFFFF"/>
                  </a:solidFill>
                  <a:latin typeface="Arial"/>
                  <a:ea typeface="Arial"/>
                  <a:cs typeface="Arial"/>
                  <a:sym typeface="Arial"/>
                </a:defRPr>
              </a:pPr>
            </a:p>
          </p:txBody>
        </p:sp>
        <p:sp>
          <p:nvSpPr>
            <p:cNvPr id="72" name="Text Box 5"/>
            <p:cNvSpPr/>
            <p:nvPr/>
          </p:nvSpPr>
          <p:spPr>
            <a:xfrm>
              <a:off x="733783" y="152479"/>
              <a:ext cx="29527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defRPr sz="2500">
                  <a:latin typeface="Apple SD 산돌고딕 Neo 볼드체"/>
                  <a:ea typeface="Apple SD 산돌고딕 Neo 볼드체"/>
                  <a:cs typeface="Apple SD 산돌고딕 Neo 볼드체"/>
                  <a:sym typeface="Apple SD 산돌고딕 Neo 볼드체"/>
                </a:defRPr>
              </a:lvl1pPr>
            </a:lstStyle>
            <a:p>
              <a:pPr/>
              <a:r>
                <a:t>프로젝트 개요</a:t>
              </a:r>
            </a:p>
          </p:txBody>
        </p:sp>
        <p:sp>
          <p:nvSpPr>
            <p:cNvPr id="73" name="TextBox 13"/>
            <p:cNvSpPr/>
            <p:nvPr/>
          </p:nvSpPr>
          <p:spPr>
            <a:xfrm>
              <a:off x="311460" y="7039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500">
                  <a:solidFill>
                    <a:srgbClr val="404241"/>
                  </a:solidFill>
                </a:defRPr>
              </a:lvl1pPr>
            </a:lstStyle>
            <a:p>
              <a:pPr/>
              <a:r>
                <a:t>01</a:t>
              </a:r>
            </a:p>
          </p:txBody>
        </p:sp>
      </p:grpSp>
      <p:grpSp>
        <p:nvGrpSpPr>
          <p:cNvPr id="78" name="그룹 30"/>
          <p:cNvGrpSpPr/>
          <p:nvPr/>
        </p:nvGrpSpPr>
        <p:grpSpPr>
          <a:xfrm>
            <a:off x="4798910" y="2124412"/>
            <a:ext cx="3686534" cy="1340393"/>
            <a:chOff x="0" y="0"/>
            <a:chExt cx="3686533" cy="1340391"/>
          </a:xfrm>
        </p:grpSpPr>
        <p:sp>
          <p:nvSpPr>
            <p:cNvPr id="75" name="물결 21"/>
            <p:cNvSpPr/>
            <p:nvPr/>
          </p:nvSpPr>
          <p:spPr>
            <a:xfrm>
              <a:off x="0" y="-1"/>
              <a:ext cx="622921" cy="616399"/>
            </a:xfrm>
            <a:custGeom>
              <a:avLst/>
              <a:gdLst/>
              <a:ahLst/>
              <a:cxnLst>
                <a:cxn ang="0">
                  <a:pos x="wd2" y="hd2"/>
                </a:cxn>
                <a:cxn ang="5400000">
                  <a:pos x="wd2" y="hd2"/>
                </a:cxn>
                <a:cxn ang="10800000">
                  <a:pos x="wd2" y="hd2"/>
                </a:cxn>
                <a:cxn ang="16200000">
                  <a:pos x="wd2" y="hd2"/>
                </a:cxn>
              </a:cxnLst>
              <a:rect l="0" t="0" r="r" b="b"/>
              <a:pathLst>
                <a:path w="21600" h="15003" fill="norm" stroke="1" extrusionOk="0">
                  <a:moveTo>
                    <a:pt x="0" y="1339"/>
                  </a:moveTo>
                  <a:cubicBezTo>
                    <a:pt x="7200" y="-3298"/>
                    <a:pt x="14400" y="5976"/>
                    <a:pt x="21600" y="1339"/>
                  </a:cubicBezTo>
                  <a:lnTo>
                    <a:pt x="21600" y="13665"/>
                  </a:lnTo>
                  <a:cubicBezTo>
                    <a:pt x="14400" y="18302"/>
                    <a:pt x="7200" y="9028"/>
                    <a:pt x="0" y="13665"/>
                  </a:cubicBezTo>
                  <a:close/>
                </a:path>
              </a:pathLst>
            </a:custGeom>
            <a:solidFill>
              <a:srgbClr val="ABE4DE"/>
            </a:solidFill>
            <a:ln w="12700" cap="flat">
              <a:noFill/>
              <a:miter lim="400000"/>
            </a:ln>
            <a:effectLst/>
          </p:spPr>
          <p:txBody>
            <a:bodyPr wrap="square" lIns="45719" tIns="45719" rIns="45719" bIns="45719" numCol="1" anchor="ctr">
              <a:noAutofit/>
            </a:bodyPr>
            <a:lstStyle/>
            <a:p>
              <a:pPr defTabSz="1043056">
                <a:defRPr sz="2100">
                  <a:solidFill>
                    <a:srgbClr val="FFFFFF"/>
                  </a:solidFill>
                  <a:latin typeface="Arial"/>
                  <a:ea typeface="Arial"/>
                  <a:cs typeface="Arial"/>
                  <a:sym typeface="Arial"/>
                </a:defRPr>
              </a:pPr>
            </a:p>
          </p:txBody>
        </p:sp>
        <p:sp>
          <p:nvSpPr>
            <p:cNvPr id="76" name="Text Box 5"/>
            <p:cNvSpPr/>
            <p:nvPr/>
          </p:nvSpPr>
          <p:spPr>
            <a:xfrm>
              <a:off x="733783" y="152479"/>
              <a:ext cx="29527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defRPr sz="2500">
                  <a:latin typeface="Apple SD 산돌고딕 Neo 볼드체"/>
                  <a:ea typeface="Apple SD 산돌고딕 Neo 볼드체"/>
                  <a:cs typeface="Apple SD 산돌고딕 Neo 볼드체"/>
                  <a:sym typeface="Apple SD 산돌고딕 Neo 볼드체"/>
                </a:defRPr>
              </a:lvl1pPr>
            </a:lstStyle>
            <a:p>
              <a:pPr/>
              <a:r>
                <a:t>프로젝트 기획</a:t>
              </a:r>
            </a:p>
          </p:txBody>
        </p:sp>
        <p:sp>
          <p:nvSpPr>
            <p:cNvPr id="77" name="TextBox 13"/>
            <p:cNvSpPr/>
            <p:nvPr/>
          </p:nvSpPr>
          <p:spPr>
            <a:xfrm>
              <a:off x="311460" y="7039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500">
                  <a:solidFill>
                    <a:srgbClr val="404241"/>
                  </a:solidFill>
                </a:defRPr>
              </a:lvl1pPr>
            </a:lstStyle>
            <a:p>
              <a:pPr/>
              <a:r>
                <a:t>02</a:t>
              </a:r>
            </a:p>
          </p:txBody>
        </p:sp>
      </p:grpSp>
      <p:grpSp>
        <p:nvGrpSpPr>
          <p:cNvPr id="82" name="그룹 33"/>
          <p:cNvGrpSpPr/>
          <p:nvPr/>
        </p:nvGrpSpPr>
        <p:grpSpPr>
          <a:xfrm>
            <a:off x="4798910" y="2974925"/>
            <a:ext cx="3686534" cy="1340392"/>
            <a:chOff x="0" y="0"/>
            <a:chExt cx="3686533" cy="1340391"/>
          </a:xfrm>
        </p:grpSpPr>
        <p:sp>
          <p:nvSpPr>
            <p:cNvPr id="79" name="물결 22"/>
            <p:cNvSpPr/>
            <p:nvPr/>
          </p:nvSpPr>
          <p:spPr>
            <a:xfrm>
              <a:off x="0" y="-1"/>
              <a:ext cx="622921" cy="616399"/>
            </a:xfrm>
            <a:custGeom>
              <a:avLst/>
              <a:gdLst/>
              <a:ahLst/>
              <a:cxnLst>
                <a:cxn ang="0">
                  <a:pos x="wd2" y="hd2"/>
                </a:cxn>
                <a:cxn ang="5400000">
                  <a:pos x="wd2" y="hd2"/>
                </a:cxn>
                <a:cxn ang="10800000">
                  <a:pos x="wd2" y="hd2"/>
                </a:cxn>
                <a:cxn ang="16200000">
                  <a:pos x="wd2" y="hd2"/>
                </a:cxn>
              </a:cxnLst>
              <a:rect l="0" t="0" r="r" b="b"/>
              <a:pathLst>
                <a:path w="21600" h="15003" fill="norm" stroke="1" extrusionOk="0">
                  <a:moveTo>
                    <a:pt x="0" y="1339"/>
                  </a:moveTo>
                  <a:cubicBezTo>
                    <a:pt x="7200" y="-3298"/>
                    <a:pt x="14400" y="5976"/>
                    <a:pt x="21600" y="1339"/>
                  </a:cubicBezTo>
                  <a:lnTo>
                    <a:pt x="21600" y="13665"/>
                  </a:lnTo>
                  <a:cubicBezTo>
                    <a:pt x="14400" y="18302"/>
                    <a:pt x="7200" y="9028"/>
                    <a:pt x="0" y="13665"/>
                  </a:cubicBezTo>
                  <a:close/>
                </a:path>
              </a:pathLst>
            </a:custGeom>
            <a:solidFill>
              <a:srgbClr val="ABE4DE"/>
            </a:solidFill>
            <a:ln w="12700" cap="flat">
              <a:noFill/>
              <a:miter lim="400000"/>
            </a:ln>
            <a:effectLst/>
          </p:spPr>
          <p:txBody>
            <a:bodyPr wrap="square" lIns="45719" tIns="45719" rIns="45719" bIns="45719" numCol="1" anchor="ctr">
              <a:noAutofit/>
            </a:bodyPr>
            <a:lstStyle/>
            <a:p>
              <a:pPr defTabSz="1043056">
                <a:defRPr sz="2100">
                  <a:solidFill>
                    <a:srgbClr val="FFFFFF"/>
                  </a:solidFill>
                  <a:latin typeface="Arial"/>
                  <a:ea typeface="Arial"/>
                  <a:cs typeface="Arial"/>
                  <a:sym typeface="Arial"/>
                </a:defRPr>
              </a:pPr>
            </a:p>
          </p:txBody>
        </p:sp>
        <p:sp>
          <p:nvSpPr>
            <p:cNvPr id="80" name="Text Box 5"/>
            <p:cNvSpPr/>
            <p:nvPr/>
          </p:nvSpPr>
          <p:spPr>
            <a:xfrm>
              <a:off x="733783" y="152479"/>
              <a:ext cx="29527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defRPr sz="2500">
                  <a:latin typeface="Apple SD 산돌고딕 Neo 볼드체"/>
                  <a:ea typeface="Apple SD 산돌고딕 Neo 볼드체"/>
                  <a:cs typeface="Apple SD 산돌고딕 Neo 볼드체"/>
                  <a:sym typeface="Apple SD 산돌고딕 Neo 볼드체"/>
                </a:defRPr>
              </a:lvl1pPr>
            </a:lstStyle>
            <a:p>
              <a:pPr/>
              <a:r>
                <a:t>프로젝트 수행 결과</a:t>
              </a:r>
            </a:p>
          </p:txBody>
        </p:sp>
        <p:sp>
          <p:nvSpPr>
            <p:cNvPr id="81" name="TextBox 13"/>
            <p:cNvSpPr/>
            <p:nvPr/>
          </p:nvSpPr>
          <p:spPr>
            <a:xfrm>
              <a:off x="311460" y="7039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500">
                  <a:solidFill>
                    <a:srgbClr val="404241"/>
                  </a:solidFill>
                </a:defRPr>
              </a:lvl1pPr>
            </a:lstStyle>
            <a:p>
              <a:pPr/>
              <a:r>
                <a:t>03</a:t>
              </a:r>
            </a:p>
          </p:txBody>
        </p:sp>
      </p:grpSp>
      <p:grpSp>
        <p:nvGrpSpPr>
          <p:cNvPr id="86" name="그룹 35"/>
          <p:cNvGrpSpPr/>
          <p:nvPr/>
        </p:nvGrpSpPr>
        <p:grpSpPr>
          <a:xfrm>
            <a:off x="4798910" y="3825437"/>
            <a:ext cx="3686534" cy="1340392"/>
            <a:chOff x="0" y="0"/>
            <a:chExt cx="3686533" cy="1340391"/>
          </a:xfrm>
        </p:grpSpPr>
        <p:sp>
          <p:nvSpPr>
            <p:cNvPr id="83" name="물결 23"/>
            <p:cNvSpPr/>
            <p:nvPr/>
          </p:nvSpPr>
          <p:spPr>
            <a:xfrm>
              <a:off x="0" y="-1"/>
              <a:ext cx="622921" cy="616399"/>
            </a:xfrm>
            <a:custGeom>
              <a:avLst/>
              <a:gdLst/>
              <a:ahLst/>
              <a:cxnLst>
                <a:cxn ang="0">
                  <a:pos x="wd2" y="hd2"/>
                </a:cxn>
                <a:cxn ang="5400000">
                  <a:pos x="wd2" y="hd2"/>
                </a:cxn>
                <a:cxn ang="10800000">
                  <a:pos x="wd2" y="hd2"/>
                </a:cxn>
                <a:cxn ang="16200000">
                  <a:pos x="wd2" y="hd2"/>
                </a:cxn>
              </a:cxnLst>
              <a:rect l="0" t="0" r="r" b="b"/>
              <a:pathLst>
                <a:path w="21600" h="15003" fill="norm" stroke="1" extrusionOk="0">
                  <a:moveTo>
                    <a:pt x="0" y="1339"/>
                  </a:moveTo>
                  <a:cubicBezTo>
                    <a:pt x="7200" y="-3298"/>
                    <a:pt x="14400" y="5976"/>
                    <a:pt x="21600" y="1339"/>
                  </a:cubicBezTo>
                  <a:lnTo>
                    <a:pt x="21600" y="13665"/>
                  </a:lnTo>
                  <a:cubicBezTo>
                    <a:pt x="14400" y="18302"/>
                    <a:pt x="7200" y="9028"/>
                    <a:pt x="0" y="13665"/>
                  </a:cubicBezTo>
                  <a:close/>
                </a:path>
              </a:pathLst>
            </a:custGeom>
            <a:solidFill>
              <a:srgbClr val="ABE4DE"/>
            </a:solidFill>
            <a:ln w="12700" cap="flat">
              <a:noFill/>
              <a:miter lim="400000"/>
            </a:ln>
            <a:effectLst/>
          </p:spPr>
          <p:txBody>
            <a:bodyPr wrap="square" lIns="45719" tIns="45719" rIns="45719" bIns="45719" numCol="1" anchor="ctr">
              <a:noAutofit/>
            </a:bodyPr>
            <a:lstStyle/>
            <a:p>
              <a:pPr defTabSz="1043056">
                <a:defRPr sz="2100">
                  <a:solidFill>
                    <a:srgbClr val="FFFFFF"/>
                  </a:solidFill>
                  <a:latin typeface="Arial"/>
                  <a:ea typeface="Arial"/>
                  <a:cs typeface="Arial"/>
                  <a:sym typeface="Arial"/>
                </a:defRPr>
              </a:pPr>
            </a:p>
          </p:txBody>
        </p:sp>
        <p:sp>
          <p:nvSpPr>
            <p:cNvPr id="84" name="Text Box 5"/>
            <p:cNvSpPr/>
            <p:nvPr/>
          </p:nvSpPr>
          <p:spPr>
            <a:xfrm>
              <a:off x="733783" y="152479"/>
              <a:ext cx="29527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defRPr sz="2500">
                  <a:latin typeface="Apple SD 산돌고딕 Neo 볼드체"/>
                  <a:ea typeface="Apple SD 산돌고딕 Neo 볼드체"/>
                  <a:cs typeface="Apple SD 산돌고딕 Neo 볼드체"/>
                  <a:sym typeface="Apple SD 산돌고딕 Neo 볼드체"/>
                </a:defRPr>
              </a:lvl1pPr>
            </a:lstStyle>
            <a:p>
              <a:pPr/>
              <a:r>
                <a:t>자체평가 및 개선사항</a:t>
              </a:r>
            </a:p>
          </p:txBody>
        </p:sp>
        <p:sp>
          <p:nvSpPr>
            <p:cNvPr id="85" name="TextBox 13"/>
            <p:cNvSpPr/>
            <p:nvPr/>
          </p:nvSpPr>
          <p:spPr>
            <a:xfrm>
              <a:off x="311460" y="7039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500">
                  <a:solidFill>
                    <a:srgbClr val="404241"/>
                  </a:solidFill>
                </a:defRPr>
              </a:lvl1pPr>
            </a:lstStyle>
            <a:p>
              <a:pPr/>
              <a:r>
                <a:t>04</a:t>
              </a:r>
            </a:p>
          </p:txBody>
        </p:sp>
      </p:grpSp>
      <p:grpSp>
        <p:nvGrpSpPr>
          <p:cNvPr id="90" name="그룹 36"/>
          <p:cNvGrpSpPr/>
          <p:nvPr/>
        </p:nvGrpSpPr>
        <p:grpSpPr>
          <a:xfrm>
            <a:off x="4798910" y="4669599"/>
            <a:ext cx="3686534" cy="1340392"/>
            <a:chOff x="0" y="0"/>
            <a:chExt cx="3686533" cy="1340391"/>
          </a:xfrm>
        </p:grpSpPr>
        <p:sp>
          <p:nvSpPr>
            <p:cNvPr id="87" name="물결 27"/>
            <p:cNvSpPr/>
            <p:nvPr/>
          </p:nvSpPr>
          <p:spPr>
            <a:xfrm>
              <a:off x="0" y="-1"/>
              <a:ext cx="622921" cy="616399"/>
            </a:xfrm>
            <a:custGeom>
              <a:avLst/>
              <a:gdLst/>
              <a:ahLst/>
              <a:cxnLst>
                <a:cxn ang="0">
                  <a:pos x="wd2" y="hd2"/>
                </a:cxn>
                <a:cxn ang="5400000">
                  <a:pos x="wd2" y="hd2"/>
                </a:cxn>
                <a:cxn ang="10800000">
                  <a:pos x="wd2" y="hd2"/>
                </a:cxn>
                <a:cxn ang="16200000">
                  <a:pos x="wd2" y="hd2"/>
                </a:cxn>
              </a:cxnLst>
              <a:rect l="0" t="0" r="r" b="b"/>
              <a:pathLst>
                <a:path w="21600" h="15003" fill="norm" stroke="1" extrusionOk="0">
                  <a:moveTo>
                    <a:pt x="0" y="1339"/>
                  </a:moveTo>
                  <a:cubicBezTo>
                    <a:pt x="7200" y="-3298"/>
                    <a:pt x="14400" y="5976"/>
                    <a:pt x="21600" y="1339"/>
                  </a:cubicBezTo>
                  <a:lnTo>
                    <a:pt x="21600" y="13665"/>
                  </a:lnTo>
                  <a:cubicBezTo>
                    <a:pt x="14400" y="18302"/>
                    <a:pt x="7200" y="9028"/>
                    <a:pt x="0" y="13665"/>
                  </a:cubicBezTo>
                  <a:close/>
                </a:path>
              </a:pathLst>
            </a:custGeom>
            <a:solidFill>
              <a:srgbClr val="ABE4DE"/>
            </a:solidFill>
            <a:ln w="12700" cap="flat">
              <a:noFill/>
              <a:miter lim="400000"/>
            </a:ln>
            <a:effectLst/>
          </p:spPr>
          <p:txBody>
            <a:bodyPr wrap="square" lIns="45719" tIns="45719" rIns="45719" bIns="45719" numCol="1" anchor="ctr">
              <a:noAutofit/>
            </a:bodyPr>
            <a:lstStyle/>
            <a:p>
              <a:pPr defTabSz="1043056">
                <a:defRPr b="1" sz="2100">
                  <a:solidFill>
                    <a:srgbClr val="FFFFFF"/>
                  </a:solidFill>
                  <a:latin typeface="Arial"/>
                  <a:ea typeface="Arial"/>
                  <a:cs typeface="Arial"/>
                  <a:sym typeface="Arial"/>
                </a:defRPr>
              </a:pPr>
            </a:p>
          </p:txBody>
        </p:sp>
        <p:sp>
          <p:nvSpPr>
            <p:cNvPr id="88" name="Text Box 5"/>
            <p:cNvSpPr/>
            <p:nvPr/>
          </p:nvSpPr>
          <p:spPr>
            <a:xfrm>
              <a:off x="733783" y="165179"/>
              <a:ext cx="29527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defRPr sz="2500">
                  <a:latin typeface="Apple SD 산돌고딕 Neo 볼드체"/>
                  <a:ea typeface="Apple SD 산돌고딕 Neo 볼드체"/>
                  <a:cs typeface="Apple SD 산돌고딕 Neo 볼드체"/>
                  <a:sym typeface="Apple SD 산돌고딕 Neo 볼드체"/>
                </a:defRPr>
              </a:lvl1pPr>
            </a:lstStyle>
            <a:p>
              <a:pPr/>
              <a:r>
                <a:t>QnA</a:t>
              </a:r>
            </a:p>
          </p:txBody>
        </p:sp>
        <p:sp>
          <p:nvSpPr>
            <p:cNvPr id="89" name="TextBox 13"/>
            <p:cNvSpPr/>
            <p:nvPr/>
          </p:nvSpPr>
          <p:spPr>
            <a:xfrm>
              <a:off x="311460" y="7039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500">
                  <a:solidFill>
                    <a:srgbClr val="404241"/>
                  </a:solidFill>
                </a:defRPr>
              </a:lvl1pPr>
            </a:lstStyle>
            <a:p>
              <a:pPr/>
              <a:r>
                <a:t>05</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제목 1"/>
          <p:cNvSpPr txBox="1"/>
          <p:nvPr>
            <p:ph type="title"/>
          </p:nvPr>
        </p:nvSpPr>
        <p:spPr>
          <a:xfrm>
            <a:off x="395536" y="116632"/>
            <a:ext cx="7661196" cy="796908"/>
          </a:xfrm>
          <a:prstGeom prst="rect">
            <a:avLst/>
          </a:prstGeom>
        </p:spPr>
        <p:txBody>
          <a:bodyPr/>
          <a:lstStyle/>
          <a:p>
            <a:pPr/>
            <a:r>
              <a:t>4-1 프로젝트 기능 설명</a:t>
            </a:r>
          </a:p>
        </p:txBody>
      </p:sp>
      <p:grpSp>
        <p:nvGrpSpPr>
          <p:cNvPr id="306" name="그룹"/>
          <p:cNvGrpSpPr/>
          <p:nvPr/>
        </p:nvGrpSpPr>
        <p:grpSpPr>
          <a:xfrm>
            <a:off x="7033307" y="1580623"/>
            <a:ext cx="1714501" cy="789241"/>
            <a:chOff x="0" y="0"/>
            <a:chExt cx="1714500" cy="789240"/>
          </a:xfrm>
        </p:grpSpPr>
        <p:sp>
          <p:nvSpPr>
            <p:cNvPr id="303" name="즐겨찾기 삭제 기능"/>
            <p:cNvSpPr txBox="1"/>
            <p:nvPr/>
          </p:nvSpPr>
          <p:spPr>
            <a:xfrm>
              <a:off x="-1" y="0"/>
              <a:ext cx="1714501" cy="339725"/>
            </a:xfrm>
            <a:prstGeom prst="rect">
              <a:avLst/>
            </a:prstGeom>
            <a:noFill/>
            <a:ln w="25400" cap="flat">
              <a:solidFill>
                <a:srgbClr val="196649"/>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500">
                  <a:solidFill>
                    <a:srgbClr val="404241"/>
                  </a:solidFill>
                </a:defRPr>
              </a:lvl1pPr>
            </a:lstStyle>
            <a:p>
              <a:pPr/>
              <a:r>
                <a:t>즐겨찾기 삭제 기능</a:t>
              </a:r>
            </a:p>
          </p:txBody>
        </p:sp>
        <p:sp>
          <p:nvSpPr>
            <p:cNvPr id="304" name="선"/>
            <p:cNvSpPr/>
            <p:nvPr/>
          </p:nvSpPr>
          <p:spPr>
            <a:xfrm flipH="1">
              <a:off x="720743" y="786434"/>
              <a:ext cx="273015" cy="1"/>
            </a:xfrm>
            <a:prstGeom prst="line">
              <a:avLst/>
            </a:prstGeom>
            <a:noFill/>
            <a:ln w="25400" cap="flat">
              <a:solidFill>
                <a:srgbClr val="196649"/>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sp>
          <p:nvSpPr>
            <p:cNvPr id="305" name="선"/>
            <p:cNvSpPr/>
            <p:nvPr/>
          </p:nvSpPr>
          <p:spPr>
            <a:xfrm>
              <a:off x="987852" y="345014"/>
              <a:ext cx="1" cy="444227"/>
            </a:xfrm>
            <a:prstGeom prst="line">
              <a:avLst/>
            </a:prstGeom>
            <a:noFill/>
            <a:ln w="25400" cap="flat">
              <a:solidFill>
                <a:srgbClr val="196649"/>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a:defRPr sz="1800">
                  <a:solidFill>
                    <a:srgbClr val="000000"/>
                  </a:solidFill>
                  <a:latin typeface="Arial"/>
                  <a:ea typeface="Arial"/>
                  <a:cs typeface="Arial"/>
                  <a:sym typeface="Arial"/>
                </a:defRPr>
              </a:pPr>
            </a:p>
          </p:txBody>
        </p:sp>
      </p:grpSp>
      <p:pic>
        <p:nvPicPr>
          <p:cNvPr id="307" name="스크린샷 2022-01-10 오전 1.19.59.png" descr="스크린샷 2022-01-10 오전 1.19.59.png"/>
          <p:cNvPicPr>
            <a:picLocks noChangeAspect="1"/>
          </p:cNvPicPr>
          <p:nvPr/>
        </p:nvPicPr>
        <p:blipFill>
          <a:blip r:embed="rId2">
            <a:extLst/>
          </a:blip>
          <a:srcRect l="12917" t="8592" r="12917" b="11905"/>
          <a:stretch>
            <a:fillRect/>
          </a:stretch>
        </p:blipFill>
        <p:spPr>
          <a:xfrm>
            <a:off x="1473199" y="1994679"/>
            <a:ext cx="6324430" cy="4249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제목 1"/>
          <p:cNvSpPr txBox="1"/>
          <p:nvPr>
            <p:ph type="title"/>
          </p:nvPr>
        </p:nvSpPr>
        <p:spPr>
          <a:xfrm>
            <a:off x="395536" y="116632"/>
            <a:ext cx="7661196" cy="796908"/>
          </a:xfrm>
          <a:prstGeom prst="rect">
            <a:avLst/>
          </a:prstGeom>
        </p:spPr>
        <p:txBody>
          <a:bodyPr/>
          <a:lstStyle/>
          <a:p>
            <a:pPr/>
            <a:r>
              <a:t>4-2 프로젝트 시연</a:t>
            </a:r>
          </a:p>
        </p:txBody>
      </p:sp>
      <p:sp>
        <p:nvSpPr>
          <p:cNvPr id="310" name="컴퓨터"/>
          <p:cNvSpPr/>
          <p:nvPr/>
        </p:nvSpPr>
        <p:spPr>
          <a:xfrm>
            <a:off x="3388603" y="2474019"/>
            <a:ext cx="2366794" cy="1909962"/>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25400">
            <a:solidFill>
              <a:srgbClr val="B7E2DE"/>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4" name="그룹 6"/>
          <p:cNvGrpSpPr/>
          <p:nvPr/>
        </p:nvGrpSpPr>
        <p:grpSpPr>
          <a:xfrm>
            <a:off x="2054516" y="1484783"/>
            <a:ext cx="5034968" cy="1270001"/>
            <a:chOff x="0" y="0"/>
            <a:chExt cx="5034967" cy="1270000"/>
          </a:xfrm>
        </p:grpSpPr>
        <p:sp>
          <p:nvSpPr>
            <p:cNvPr id="312" name="Text Box 5"/>
            <p:cNvSpPr/>
            <p:nvPr/>
          </p:nvSpPr>
          <p:spPr>
            <a:xfrm>
              <a:off x="0" y="474438"/>
              <a:ext cx="503496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자체평가 및 개선사항</a:t>
              </a:r>
            </a:p>
          </p:txBody>
        </p:sp>
        <p:sp>
          <p:nvSpPr>
            <p:cNvPr id="313" name="Text Box 4"/>
            <p:cNvSpPr/>
            <p:nvPr/>
          </p:nvSpPr>
          <p:spPr>
            <a:xfrm>
              <a:off x="2517483"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200"/>
              </a:lvl1pPr>
            </a:lstStyle>
            <a:p>
              <a:pPr/>
              <a:r>
                <a:t>04</a:t>
              </a:r>
            </a:p>
          </p:txBody>
        </p:sp>
      </p:grpSp>
      <p:sp>
        <p:nvSpPr>
          <p:cNvPr id="315" name="Text Box 9"/>
          <p:cNvSpPr txBox="1"/>
          <p:nvPr/>
        </p:nvSpPr>
        <p:spPr>
          <a:xfrm>
            <a:off x="3074274" y="4509120"/>
            <a:ext cx="2995452" cy="10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11015" indent="-439615">
              <a:lnSpc>
                <a:spcPct val="150000"/>
              </a:lnSpc>
              <a:buSzPct val="100000"/>
              <a:buAutoNum type="arabicPeriod" startAt="1"/>
              <a:defRPr sz="2500"/>
            </a:pPr>
            <a:r>
              <a:t> 자체평가</a:t>
            </a:r>
          </a:p>
          <a:p>
            <a:pPr marL="211015" indent="-439615">
              <a:lnSpc>
                <a:spcPct val="150000"/>
              </a:lnSpc>
              <a:buSzPct val="100000"/>
              <a:buAutoNum type="arabicPeriod" startAt="1"/>
              <a:defRPr sz="2500"/>
            </a:pPr>
            <a:r>
              <a:t> 개선사항</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모서리가 둥근 직사각형"/>
          <p:cNvSpPr/>
          <p:nvPr/>
        </p:nvSpPr>
        <p:spPr>
          <a:xfrm>
            <a:off x="4767304" y="1756659"/>
            <a:ext cx="3840020" cy="4482598"/>
          </a:xfrm>
          <a:prstGeom prst="roundRect">
            <a:avLst>
              <a:gd name="adj" fmla="val 4961"/>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318" name="제목 1"/>
          <p:cNvSpPr txBox="1"/>
          <p:nvPr>
            <p:ph type="title"/>
          </p:nvPr>
        </p:nvSpPr>
        <p:spPr>
          <a:xfrm>
            <a:off x="395536" y="116632"/>
            <a:ext cx="7661196" cy="796908"/>
          </a:xfrm>
          <a:prstGeom prst="rect">
            <a:avLst/>
          </a:prstGeom>
        </p:spPr>
        <p:txBody>
          <a:bodyPr/>
          <a:lstStyle/>
          <a:p>
            <a:pPr/>
            <a:r>
              <a:t>4-1 자체평가</a:t>
            </a:r>
          </a:p>
        </p:txBody>
      </p:sp>
      <p:sp>
        <p:nvSpPr>
          <p:cNvPr id="319" name="박정원"/>
          <p:cNvSpPr txBox="1"/>
          <p:nvPr/>
        </p:nvSpPr>
        <p:spPr>
          <a:xfrm>
            <a:off x="5272765" y="3308985"/>
            <a:ext cx="469901" cy="2400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vl1pPr>
          </a:lstStyle>
          <a:p>
            <a:pPr/>
            <a:r>
              <a:t>박정원</a:t>
            </a:r>
          </a:p>
        </p:txBody>
      </p:sp>
      <p:grpSp>
        <p:nvGrpSpPr>
          <p:cNvPr id="322" name="그룹"/>
          <p:cNvGrpSpPr/>
          <p:nvPr/>
        </p:nvGrpSpPr>
        <p:grpSpPr>
          <a:xfrm>
            <a:off x="1947655" y="756062"/>
            <a:ext cx="5248690" cy="788815"/>
            <a:chOff x="0" y="0"/>
            <a:chExt cx="5248688" cy="788814"/>
          </a:xfrm>
        </p:grpSpPr>
        <p:sp>
          <p:nvSpPr>
            <p:cNvPr id="320" name="직사각형"/>
            <p:cNvSpPr/>
            <p:nvPr/>
          </p:nvSpPr>
          <p:spPr>
            <a:xfrm>
              <a:off x="0" y="0"/>
              <a:ext cx="5248689" cy="788815"/>
            </a:xfrm>
            <a:prstGeom prst="rect">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2200">
                  <a:solidFill>
                    <a:srgbClr val="000000"/>
                  </a:solidFill>
                  <a:latin typeface="Arial"/>
                  <a:ea typeface="Arial"/>
                  <a:cs typeface="Arial"/>
                  <a:sym typeface="Arial"/>
                </a:defRPr>
              </a:pPr>
            </a:p>
          </p:txBody>
        </p:sp>
        <p:sp>
          <p:nvSpPr>
            <p:cNvPr id="321" name="혼자서는 작은 한 방울 이지만…"/>
            <p:cNvSpPr txBox="1"/>
            <p:nvPr/>
          </p:nvSpPr>
          <p:spPr>
            <a:xfrm>
              <a:off x="587220" y="47506"/>
              <a:ext cx="4074250" cy="6938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sz="1900"/>
              </a:pPr>
              <a:r>
                <a:t>혼자서는 작은 한 방울 이지만</a:t>
              </a:r>
            </a:p>
            <a:p>
              <a:pPr>
                <a:defRPr sz="1900"/>
              </a:pPr>
              <a:r>
                <a:t>함께 모이면 바다를 이룹니다. by 팀장</a:t>
              </a:r>
            </a:p>
          </p:txBody>
        </p:sp>
      </p:grpSp>
      <p:sp>
        <p:nvSpPr>
          <p:cNvPr id="323" name="최저가 기능을 만들때, 파싱한 데이터가 int형이 아닌 String형으로 오름차순 정렬시 1000원부터 정렬되었다.…"/>
          <p:cNvSpPr txBox="1"/>
          <p:nvPr/>
        </p:nvSpPr>
        <p:spPr>
          <a:xfrm>
            <a:off x="6098562" y="2027019"/>
            <a:ext cx="2391730" cy="36852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최저가 기능을 만들때, 파싱한 데이터가 int형이 아닌 String형으로 오름차순 정렬시 1000원부터 정렬되었다.</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1000이하의 최저가 금액이 제일 마지막에 나와 어떻게 처리해야할지 막막했고,</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null값, undefined, 0원으로 표기된 것들을 어떻게 제거해야할지도 막막했다.</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씬빌더를 처음 사용할때 어떻게 fxml과 Controller가 연동되고, 이벤트 발생시 기능이 구현되는지 몰랐지만, 원리를 알고나니 어렵지않았다.</a:t>
            </a:r>
          </a:p>
        </p:txBody>
      </p:sp>
      <p:pic>
        <p:nvPicPr>
          <p:cNvPr id="324" name="mbti+스티커+png+오징어파쇄기 복사본.PNG" descr="mbti+스티커+png+오징어파쇄기 복사본.PNG"/>
          <p:cNvPicPr>
            <a:picLocks noChangeAspect="1"/>
          </p:cNvPicPr>
          <p:nvPr/>
        </p:nvPicPr>
        <p:blipFill>
          <a:blip r:embed="rId2">
            <a:extLst/>
          </a:blip>
          <a:srcRect l="26935" t="75880" r="44737" b="3995"/>
          <a:stretch>
            <a:fillRect/>
          </a:stretch>
        </p:blipFill>
        <p:spPr>
          <a:xfrm>
            <a:off x="4836004" y="1884851"/>
            <a:ext cx="1343305" cy="1349899"/>
          </a:xfrm>
          <a:prstGeom prst="rect">
            <a:avLst/>
          </a:prstGeom>
          <a:ln w="12700">
            <a:miter lim="400000"/>
          </a:ln>
        </p:spPr>
      </p:pic>
      <p:grpSp>
        <p:nvGrpSpPr>
          <p:cNvPr id="329" name="그룹"/>
          <p:cNvGrpSpPr/>
          <p:nvPr/>
        </p:nvGrpSpPr>
        <p:grpSpPr>
          <a:xfrm>
            <a:off x="601103" y="1756659"/>
            <a:ext cx="3840020" cy="4482597"/>
            <a:chOff x="0" y="0"/>
            <a:chExt cx="3840019" cy="4482596"/>
          </a:xfrm>
        </p:grpSpPr>
        <p:sp>
          <p:nvSpPr>
            <p:cNvPr id="325" name="모서리가 둥근 직사각형"/>
            <p:cNvSpPr/>
            <p:nvPr/>
          </p:nvSpPr>
          <p:spPr>
            <a:xfrm>
              <a:off x="0" y="0"/>
              <a:ext cx="3840020" cy="4482597"/>
            </a:xfrm>
            <a:prstGeom prst="roundRect">
              <a:avLst>
                <a:gd name="adj" fmla="val 4961"/>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26" name="권다은"/>
            <p:cNvSpPr txBox="1"/>
            <p:nvPr/>
          </p:nvSpPr>
          <p:spPr>
            <a:xfrm>
              <a:off x="419987" y="1619443"/>
              <a:ext cx="469901" cy="240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권다은</a:t>
              </a:r>
            </a:p>
          </p:txBody>
        </p:sp>
        <p:sp>
          <p:nvSpPr>
            <p:cNvPr id="327" name="간단해 보이는 기능이라도 실제로 구현하는데는 많은 과정이 필요하다는 것을 깨달았습니다. 특히 초반에 공공데이터에 샘플 코드가 없어 데이터를 갖고 오는것 부터 오랜 시간이 걸렸기 때문에 프로젝트 시작부터 애를 먹었고, 체크박스를 통한 메서드 중복 적용에 많은 어려움을 겪었는데 해결 과정을 통해 자바를 더욱 잘 이해할 수 있었던 것 같습니다. 마지막으로 CSS나 FXML 같은 새로운 것들을 접할 수 있어 좋았던 프로젝트 경험이었습니다."/>
            <p:cNvSpPr txBox="1"/>
            <p:nvPr/>
          </p:nvSpPr>
          <p:spPr>
            <a:xfrm>
              <a:off x="1268008" y="207077"/>
              <a:ext cx="2295789" cy="3927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lvl1pPr>
            </a:lstStyle>
            <a:p>
              <a:pPr/>
              <a:r>
                <a:t>간단해 보이는 기능이라도 실제로 구현하는데는 많은 과정이 필요하다는 것을 깨달았습니다. 특히 초반에 공공데이터에 샘플 코드가 없어 데이터를 갖고 오는것 부터 오랜 시간이 걸렸기 때문에 프로젝트 시작부터 애를 먹었고, 체크박스를 통한 메서드 중복 적용에 많은 어려움을 겪었는데 해결 과정을 통해 자바를 더욱 잘 이해할 수 있었던 것 같습니다. 마지막으로 CSS나 FXML 같은 새로운 것들을 접할 수 있어 좋았던 프로젝트 경험이었습니다.</a:t>
              </a:r>
            </a:p>
          </p:txBody>
        </p:sp>
        <p:pic>
          <p:nvPicPr>
            <p:cNvPr id="328" name="mbti+스티커+png+오징어파쇄기 복사본.PNG" descr="mbti+스티커+png+오징어파쇄기 복사본.PNG"/>
            <p:cNvPicPr>
              <a:picLocks noChangeAspect="1"/>
            </p:cNvPicPr>
            <p:nvPr/>
          </p:nvPicPr>
          <p:blipFill>
            <a:blip r:embed="rId2">
              <a:extLst/>
            </a:blip>
            <a:srcRect l="72379" t="16065" r="7334" b="63325"/>
            <a:stretch>
              <a:fillRect/>
            </a:stretch>
          </p:blipFill>
          <p:spPr>
            <a:xfrm>
              <a:off x="163209" y="110985"/>
              <a:ext cx="983533" cy="1413372"/>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제목 1"/>
          <p:cNvSpPr txBox="1"/>
          <p:nvPr>
            <p:ph type="title"/>
          </p:nvPr>
        </p:nvSpPr>
        <p:spPr>
          <a:xfrm>
            <a:off x="395536" y="116632"/>
            <a:ext cx="7661196" cy="796908"/>
          </a:xfrm>
          <a:prstGeom prst="rect">
            <a:avLst/>
          </a:prstGeom>
        </p:spPr>
        <p:txBody>
          <a:bodyPr/>
          <a:lstStyle/>
          <a:p>
            <a:pPr/>
            <a:r>
              <a:t>4-1 자체평가</a:t>
            </a:r>
          </a:p>
        </p:txBody>
      </p:sp>
      <p:grpSp>
        <p:nvGrpSpPr>
          <p:cNvPr id="336" name="그룹"/>
          <p:cNvGrpSpPr/>
          <p:nvPr/>
        </p:nvGrpSpPr>
        <p:grpSpPr>
          <a:xfrm>
            <a:off x="601103" y="1666482"/>
            <a:ext cx="3840020" cy="4482597"/>
            <a:chOff x="0" y="0"/>
            <a:chExt cx="3840019" cy="4482596"/>
          </a:xfrm>
        </p:grpSpPr>
        <p:sp>
          <p:nvSpPr>
            <p:cNvPr id="332" name="모서리가 둥근 직사각형"/>
            <p:cNvSpPr/>
            <p:nvPr/>
          </p:nvSpPr>
          <p:spPr>
            <a:xfrm>
              <a:off x="0" y="0"/>
              <a:ext cx="3840020" cy="4482597"/>
            </a:xfrm>
            <a:prstGeom prst="roundRect">
              <a:avLst>
                <a:gd name="adj" fmla="val 4961"/>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33" name="윤수진"/>
            <p:cNvSpPr txBox="1"/>
            <p:nvPr/>
          </p:nvSpPr>
          <p:spPr>
            <a:xfrm>
              <a:off x="430525" y="1567458"/>
              <a:ext cx="469901" cy="240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윤수진</a:t>
              </a:r>
            </a:p>
          </p:txBody>
        </p:sp>
        <p:sp>
          <p:nvSpPr>
            <p:cNvPr id="334" name="프로젝트 기획 단계에서 전체적인 애플리케이션의 컨셉이나 상세 기능을 자세히 정립해놔야 프로젝트의 완성도가 높아진다는 점을 깨달았습니다.…"/>
            <p:cNvSpPr txBox="1"/>
            <p:nvPr/>
          </p:nvSpPr>
          <p:spPr>
            <a:xfrm>
              <a:off x="1206188" y="236145"/>
              <a:ext cx="2406895" cy="4170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프로젝트 기획 단계에서 전체적인 애플리케이션의 컨셉이나 상세 기능을 자세히 정립해놔야 프로젝트의 완성도가 높아진다는 점을 깨달았습니다. </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또한 공공 데이터를 사용하여 많은 양의 데이터로 작업하다보니 애플리케이션의 검색 속도를 높여주는 작업이 어려웠는데 테이블에 index를 사용하면서 속도 향상의 방법에 대해 배울 수 있었습니다. </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마지막으로 처음 접해보는 JavaFX와 fxml을 연동시키는 작업은 신기하고 좋은 경험이었습니다. </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 </a:t>
              </a:r>
            </a:p>
          </p:txBody>
        </p:sp>
        <p:pic>
          <p:nvPicPr>
            <p:cNvPr id="335" name="mbti+스티커+png+오징어파쇄기 복사본.PNG" descr="mbti+스티커+png+오징어파쇄기 복사본.PNG"/>
            <p:cNvPicPr>
              <a:picLocks noChangeAspect="1"/>
            </p:cNvPicPr>
            <p:nvPr/>
          </p:nvPicPr>
          <p:blipFill>
            <a:blip r:embed="rId2">
              <a:extLst/>
            </a:blip>
            <a:srcRect l="50711" t="16218" r="30228" b="63505"/>
            <a:stretch>
              <a:fillRect/>
            </a:stretch>
          </p:blipFill>
          <p:spPr>
            <a:xfrm>
              <a:off x="212244" y="158383"/>
              <a:ext cx="906618" cy="1364253"/>
            </a:xfrm>
            <a:prstGeom prst="rect">
              <a:avLst/>
            </a:prstGeom>
            <a:ln w="12700" cap="flat">
              <a:noFill/>
              <a:miter lim="400000"/>
            </a:ln>
            <a:effectLst/>
          </p:spPr>
        </p:pic>
      </p:grpSp>
      <p:grpSp>
        <p:nvGrpSpPr>
          <p:cNvPr id="341" name="그룹"/>
          <p:cNvGrpSpPr/>
          <p:nvPr/>
        </p:nvGrpSpPr>
        <p:grpSpPr>
          <a:xfrm>
            <a:off x="4702877" y="1666482"/>
            <a:ext cx="3840020" cy="4482597"/>
            <a:chOff x="0" y="0"/>
            <a:chExt cx="3840019" cy="4482596"/>
          </a:xfrm>
        </p:grpSpPr>
        <p:sp>
          <p:nvSpPr>
            <p:cNvPr id="337" name="모서리가 둥근 직사각형"/>
            <p:cNvSpPr/>
            <p:nvPr/>
          </p:nvSpPr>
          <p:spPr>
            <a:xfrm>
              <a:off x="0" y="0"/>
              <a:ext cx="3840020" cy="4482597"/>
            </a:xfrm>
            <a:prstGeom prst="roundRect">
              <a:avLst>
                <a:gd name="adj" fmla="val 4961"/>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38" name="정민철"/>
            <p:cNvSpPr txBox="1"/>
            <p:nvPr/>
          </p:nvSpPr>
          <p:spPr>
            <a:xfrm>
              <a:off x="440726" y="1567458"/>
              <a:ext cx="469901" cy="240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정민철</a:t>
              </a:r>
            </a:p>
          </p:txBody>
        </p:sp>
        <p:pic>
          <p:nvPicPr>
            <p:cNvPr id="339" name="mbti+스티커+png+오징어파쇄기 복사본.PNG" descr="mbti+스티커+png+오징어파쇄기 복사본.PNG"/>
            <p:cNvPicPr>
              <a:picLocks noChangeAspect="1"/>
            </p:cNvPicPr>
            <p:nvPr/>
          </p:nvPicPr>
          <p:blipFill>
            <a:blip r:embed="rId2">
              <a:extLst/>
            </a:blip>
            <a:srcRect l="27220" t="16804" r="50080" b="63999"/>
            <a:stretch>
              <a:fillRect/>
            </a:stretch>
          </p:blipFill>
          <p:spPr>
            <a:xfrm>
              <a:off x="105565" y="158383"/>
              <a:ext cx="1140348" cy="1364124"/>
            </a:xfrm>
            <a:prstGeom prst="rect">
              <a:avLst/>
            </a:prstGeom>
            <a:ln w="12700" cap="flat">
              <a:noFill/>
              <a:miter lim="400000"/>
            </a:ln>
            <a:effectLst/>
          </p:spPr>
        </p:pic>
        <p:sp>
          <p:nvSpPr>
            <p:cNvPr id="340" name="JavaFX를 구현하는 방법에 대해 처음엔 어떤 방식으로 동작하는지 감이 오지 않아 어려움을 겪었습니다.…"/>
            <p:cNvSpPr txBox="1"/>
            <p:nvPr/>
          </p:nvSpPr>
          <p:spPr>
            <a:xfrm>
              <a:off x="1150118" y="256137"/>
              <a:ext cx="2406895" cy="3927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JavaFX를 구현하는 방법에 대해 처음엔 어떤 방식으로 동작하는지 감이 오지 않아 어려움을 겪었습니다. </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개발 도구앱인 씬빌더를 사용해서 fxml과 연동하는 방법으로 애플리케이션을 구현했으며 공공데이터를 파싱하는 과정에서 새로 접해본 json simple jar 라이브러리와 CSS로 디자인 하는 과정 등 다양한 경험을 할 수 있었던 프로젝트였습니다.</a:t>
              </a:r>
            </a:p>
            <a:p>
              <a:pPr algn="l">
                <a:lnSpc>
                  <a:spcPct val="120000"/>
                </a:lnSpc>
                <a:defRPr sz="1600">
                  <a:solidFill>
                    <a:srgbClr val="404241"/>
                  </a:solidFill>
                  <a:latin typeface="배달의민족 한나체 Air OTF"/>
                  <a:ea typeface="배달의민족 한나체 Air OTF"/>
                  <a:cs typeface="배달의민족 한나체 Air OTF"/>
                  <a:sym typeface="배달의민족 한나체 Air OTF"/>
                </a:defRPr>
              </a:pPr>
              <a:r>
                <a:t>이번 프로젝트를 통해서 다음 프로젝트의 완성도를 높일 수 있을 것이라고 생각했습니다. </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제목 1"/>
          <p:cNvSpPr txBox="1"/>
          <p:nvPr>
            <p:ph type="title"/>
          </p:nvPr>
        </p:nvSpPr>
        <p:spPr>
          <a:xfrm>
            <a:off x="395536" y="116632"/>
            <a:ext cx="7661196" cy="796908"/>
          </a:xfrm>
          <a:prstGeom prst="rect">
            <a:avLst/>
          </a:prstGeom>
        </p:spPr>
        <p:txBody>
          <a:bodyPr/>
          <a:lstStyle/>
          <a:p>
            <a:pPr/>
            <a:r>
              <a:t>4-2 개선사항</a:t>
            </a:r>
          </a:p>
        </p:txBody>
      </p:sp>
      <p:sp>
        <p:nvSpPr>
          <p:cNvPr id="344" name="편의성"/>
          <p:cNvSpPr txBox="1"/>
          <p:nvPr/>
        </p:nvSpPr>
        <p:spPr>
          <a:xfrm>
            <a:off x="1652527" y="5131738"/>
            <a:ext cx="872237" cy="413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404241"/>
                </a:solidFill>
              </a:defRPr>
            </a:lvl1pPr>
          </a:lstStyle>
          <a:p>
            <a:pPr/>
            <a:r>
              <a:t>편의성</a:t>
            </a:r>
          </a:p>
        </p:txBody>
      </p:sp>
      <p:sp>
        <p:nvSpPr>
          <p:cNvPr id="345" name="완성도"/>
          <p:cNvSpPr txBox="1"/>
          <p:nvPr/>
        </p:nvSpPr>
        <p:spPr>
          <a:xfrm>
            <a:off x="4007866" y="5131738"/>
            <a:ext cx="957581" cy="413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404241"/>
                </a:solidFill>
              </a:defRPr>
            </a:lvl1pPr>
          </a:lstStyle>
          <a:p>
            <a:pPr/>
            <a:r>
              <a:t> 완성도</a:t>
            </a:r>
          </a:p>
        </p:txBody>
      </p:sp>
      <p:sp>
        <p:nvSpPr>
          <p:cNvPr id="346" name="부가 기능"/>
          <p:cNvSpPr txBox="1"/>
          <p:nvPr/>
        </p:nvSpPr>
        <p:spPr>
          <a:xfrm>
            <a:off x="6277860" y="5131738"/>
            <a:ext cx="1213613" cy="413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404241"/>
                </a:solidFill>
              </a:defRPr>
            </a:lvl1pPr>
          </a:lstStyle>
          <a:p>
            <a:pPr/>
            <a:r>
              <a:t>부가 기능</a:t>
            </a:r>
          </a:p>
        </p:txBody>
      </p:sp>
      <p:grpSp>
        <p:nvGrpSpPr>
          <p:cNvPr id="349" name="그룹"/>
          <p:cNvGrpSpPr/>
          <p:nvPr/>
        </p:nvGrpSpPr>
        <p:grpSpPr>
          <a:xfrm>
            <a:off x="3651568" y="2575581"/>
            <a:ext cx="1840864" cy="2296907"/>
            <a:chOff x="0" y="0"/>
            <a:chExt cx="1840863" cy="2296906"/>
          </a:xfrm>
        </p:grpSpPr>
        <p:sp>
          <p:nvSpPr>
            <p:cNvPr id="347"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48" name="승인됨"/>
            <p:cNvSpPr/>
            <p:nvPr/>
          </p:nvSpPr>
          <p:spPr>
            <a:xfrm>
              <a:off x="416661" y="597909"/>
              <a:ext cx="1007541" cy="1007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4991C8"/>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grpSp>
        <p:nvGrpSpPr>
          <p:cNvPr id="352" name="그룹"/>
          <p:cNvGrpSpPr/>
          <p:nvPr/>
        </p:nvGrpSpPr>
        <p:grpSpPr>
          <a:xfrm>
            <a:off x="6049578" y="2584405"/>
            <a:ext cx="1840865" cy="2296907"/>
            <a:chOff x="0" y="0"/>
            <a:chExt cx="1840863" cy="2296906"/>
          </a:xfrm>
        </p:grpSpPr>
        <p:sp>
          <p:nvSpPr>
            <p:cNvPr id="350"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51" name="위치 핀"/>
            <p:cNvSpPr/>
            <p:nvPr/>
          </p:nvSpPr>
          <p:spPr>
            <a:xfrm>
              <a:off x="554096" y="466036"/>
              <a:ext cx="793048" cy="1278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solidFill>
              <a:srgbClr val="FF7465"/>
            </a:solidFill>
            <a:ln w="25400" cap="flat">
              <a:solidFill>
                <a:srgbClr val="EF5B5F"/>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sp>
        <p:nvSpPr>
          <p:cNvPr id="353" name="위치&amp;네비게이션"/>
          <p:cNvSpPr txBox="1"/>
          <p:nvPr/>
        </p:nvSpPr>
        <p:spPr>
          <a:xfrm>
            <a:off x="6253768" y="2092367"/>
            <a:ext cx="1432485"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400">
                <a:solidFill>
                  <a:srgbClr val="000000"/>
                </a:solidFill>
              </a:defRPr>
            </a:lvl1pPr>
          </a:lstStyle>
          <a:p>
            <a:pPr>
              <a:defRPr sz="1200"/>
            </a:pPr>
            <a:r>
              <a:rPr sz="1400"/>
              <a:t>위치&amp;네비게이션</a:t>
            </a:r>
          </a:p>
        </p:txBody>
      </p:sp>
      <p:sp>
        <p:nvSpPr>
          <p:cNvPr id="354" name="주유소 중복 선택 기능"/>
          <p:cNvSpPr txBox="1"/>
          <p:nvPr/>
        </p:nvSpPr>
        <p:spPr>
          <a:xfrm>
            <a:off x="3718452" y="2092367"/>
            <a:ext cx="1811021"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400">
                <a:solidFill>
                  <a:srgbClr val="000000"/>
                </a:solidFill>
              </a:defRPr>
            </a:lvl1pPr>
          </a:lstStyle>
          <a:p>
            <a:pPr/>
            <a:r>
              <a:t>주유소 중복 선택 기능</a:t>
            </a:r>
          </a:p>
        </p:txBody>
      </p:sp>
      <p:sp>
        <p:nvSpPr>
          <p:cNvPr id="355" name="재고량에 따른 색 표현"/>
          <p:cNvSpPr txBox="1"/>
          <p:nvPr/>
        </p:nvSpPr>
        <p:spPr>
          <a:xfrm>
            <a:off x="1183135" y="2092367"/>
            <a:ext cx="1811021"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400">
                <a:solidFill>
                  <a:srgbClr val="000000"/>
                </a:solidFill>
              </a:defRPr>
            </a:lvl1pPr>
          </a:lstStyle>
          <a:p>
            <a:pPr/>
            <a:r>
              <a:t>재고량에 따른 색 표현</a:t>
            </a:r>
          </a:p>
        </p:txBody>
      </p:sp>
      <p:grpSp>
        <p:nvGrpSpPr>
          <p:cNvPr id="360" name="그룹"/>
          <p:cNvGrpSpPr/>
          <p:nvPr/>
        </p:nvGrpSpPr>
        <p:grpSpPr>
          <a:xfrm>
            <a:off x="1253557" y="2584405"/>
            <a:ext cx="1840865" cy="2296907"/>
            <a:chOff x="0" y="0"/>
            <a:chExt cx="1840863" cy="2296906"/>
          </a:xfrm>
        </p:grpSpPr>
        <p:sp>
          <p:nvSpPr>
            <p:cNvPr id="356"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357" name="Full"/>
            <p:cNvSpPr/>
            <p:nvPr/>
          </p:nvSpPr>
          <p:spPr>
            <a:xfrm>
              <a:off x="233469" y="179396"/>
              <a:ext cx="1373925" cy="578644"/>
            </a:xfrm>
            <a:prstGeom prst="roundRect">
              <a:avLst>
                <a:gd name="adj" fmla="val 32922"/>
              </a:avLst>
            </a:prstGeom>
            <a:solidFill>
              <a:srgbClr val="7EAB55"/>
            </a:solidFill>
            <a:ln w="25400" cap="flat">
              <a:solidFill>
                <a:srgbClr val="3B5028"/>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sz="2300">
                  <a:solidFill>
                    <a:srgbClr val="FFFFFF"/>
                  </a:solidFill>
                  <a:latin typeface="배달의민족 주아 OTF"/>
                  <a:ea typeface="배달의민족 주아 OTF"/>
                  <a:cs typeface="배달의민족 주아 OTF"/>
                  <a:sym typeface="배달의민족 주아 OTF"/>
                </a:defRPr>
              </a:lvl1pPr>
            </a:lstStyle>
            <a:p>
              <a:pPr/>
              <a:r>
                <a:t>Full</a:t>
              </a:r>
            </a:p>
          </p:txBody>
        </p:sp>
        <p:sp>
          <p:nvSpPr>
            <p:cNvPr id="358" name="Medium"/>
            <p:cNvSpPr/>
            <p:nvPr/>
          </p:nvSpPr>
          <p:spPr>
            <a:xfrm>
              <a:off x="233469" y="859131"/>
              <a:ext cx="1373925" cy="578644"/>
            </a:xfrm>
            <a:prstGeom prst="roundRect">
              <a:avLst>
                <a:gd name="adj" fmla="val 32922"/>
              </a:avLst>
            </a:prstGeom>
            <a:solidFill>
              <a:srgbClr val="F5C342"/>
            </a:solidFill>
            <a:ln w="25400" cap="flat">
              <a:solidFill>
                <a:srgbClr val="715A1F"/>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sz="2300">
                  <a:solidFill>
                    <a:srgbClr val="FFFFFF"/>
                  </a:solidFill>
                  <a:latin typeface="배달의민족 주아 OTF"/>
                  <a:ea typeface="배달의민족 주아 OTF"/>
                  <a:cs typeface="배달의민족 주아 OTF"/>
                  <a:sym typeface="배달의민족 주아 OTF"/>
                </a:defRPr>
              </a:lvl1pPr>
            </a:lstStyle>
            <a:p>
              <a:pPr/>
              <a:r>
                <a:t>Medium</a:t>
              </a:r>
            </a:p>
          </p:txBody>
        </p:sp>
        <p:sp>
          <p:nvSpPr>
            <p:cNvPr id="359" name="Low"/>
            <p:cNvSpPr/>
            <p:nvPr/>
          </p:nvSpPr>
          <p:spPr>
            <a:xfrm>
              <a:off x="233469" y="1538866"/>
              <a:ext cx="1373925" cy="578644"/>
            </a:xfrm>
            <a:prstGeom prst="roundRect">
              <a:avLst>
                <a:gd name="adj" fmla="val 32922"/>
              </a:avLst>
            </a:prstGeom>
            <a:solidFill>
              <a:srgbClr val="B02418"/>
            </a:solidFill>
            <a:ln w="25400" cap="flat">
              <a:solidFill>
                <a:srgbClr val="250805"/>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sz="2300">
                  <a:solidFill>
                    <a:srgbClr val="FFFFFF"/>
                  </a:solidFill>
                  <a:latin typeface="배달의민족 주아 OTF"/>
                  <a:ea typeface="배달의민족 주아 OTF"/>
                  <a:cs typeface="배달의민족 주아 OTF"/>
                  <a:sym typeface="배달의민족 주아 OTF"/>
                </a:defRPr>
              </a:lvl1pPr>
            </a:lstStyle>
            <a:p>
              <a:pPr/>
              <a:r>
                <a:t>Low</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4" name="그룹 6"/>
          <p:cNvGrpSpPr/>
          <p:nvPr/>
        </p:nvGrpSpPr>
        <p:grpSpPr>
          <a:xfrm>
            <a:off x="3131839" y="1484783"/>
            <a:ext cx="2808313" cy="1270001"/>
            <a:chOff x="0" y="0"/>
            <a:chExt cx="2808312" cy="1270000"/>
          </a:xfrm>
        </p:grpSpPr>
        <p:sp>
          <p:nvSpPr>
            <p:cNvPr id="362" name="Text Box 5"/>
            <p:cNvSpPr/>
            <p:nvPr/>
          </p:nvSpPr>
          <p:spPr>
            <a:xfrm>
              <a:off x="0" y="474438"/>
              <a:ext cx="28083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QnA</a:t>
              </a:r>
            </a:p>
          </p:txBody>
        </p:sp>
        <p:sp>
          <p:nvSpPr>
            <p:cNvPr id="363" name="Text Box 4"/>
            <p:cNvSpPr/>
            <p:nvPr/>
          </p:nvSpPr>
          <p:spPr>
            <a:xfrm>
              <a:off x="1404155"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200"/>
              </a:lvl1pPr>
            </a:lstStyle>
            <a:p>
              <a:pPr/>
              <a:r>
                <a:t>05</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제목 1"/>
          <p:cNvSpPr txBox="1"/>
          <p:nvPr>
            <p:ph type="title"/>
          </p:nvPr>
        </p:nvSpPr>
        <p:spPr>
          <a:xfrm>
            <a:off x="395536" y="129332"/>
            <a:ext cx="7661196" cy="796908"/>
          </a:xfrm>
          <a:prstGeom prst="rect">
            <a:avLst/>
          </a:prstGeom>
        </p:spPr>
        <p:txBody>
          <a:bodyPr/>
          <a:lstStyle/>
          <a:p>
            <a:pPr/>
            <a:r>
              <a:t>5 QnA</a:t>
            </a:r>
          </a:p>
        </p:txBody>
      </p:sp>
      <p:sp>
        <p:nvSpPr>
          <p:cNvPr id="367" name="내용 개체 틀 36"/>
          <p:cNvSpPr txBox="1"/>
          <p:nvPr>
            <p:ph type="body" sz="quarter" idx="1"/>
          </p:nvPr>
        </p:nvSpPr>
        <p:spPr>
          <a:xfrm>
            <a:off x="3397979" y="2719068"/>
            <a:ext cx="2348042" cy="1419864"/>
          </a:xfrm>
          <a:prstGeom prst="rect">
            <a:avLst/>
          </a:prstGeom>
        </p:spPr>
        <p:txBody>
          <a:bodyPr/>
          <a:lstStyle>
            <a:lvl1pPr>
              <a:defRPr i="0" sz="7400">
                <a:latin typeface="+mn-lt"/>
                <a:ea typeface="+mn-ea"/>
                <a:cs typeface="+mn-cs"/>
                <a:sym typeface="배달의민족 도현 OTF"/>
              </a:defRPr>
            </a:lvl1pPr>
          </a:lstStyle>
          <a:p>
            <a:pPr/>
            <a:r>
              <a:t>QnA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제목 4"/>
          <p:cNvSpPr txBox="1"/>
          <p:nvPr>
            <p:ph type="title"/>
          </p:nvPr>
        </p:nvSpPr>
        <p:spPr>
          <a:xfrm>
            <a:off x="346852" y="2852935"/>
            <a:ext cx="8450296" cy="1296145"/>
          </a:xfrm>
          <a:prstGeom prst="rect">
            <a:avLst/>
          </a:prstGeom>
        </p:spPr>
        <p:txBody>
          <a:bodyPr/>
          <a:lstStyle>
            <a:lvl1pPr>
              <a:defRPr>
                <a:latin typeface="+mn-lt"/>
                <a:ea typeface="+mn-ea"/>
                <a:cs typeface="+mn-cs"/>
                <a:sym typeface="배달의민족 도현 OTF"/>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4" name="그룹 6"/>
          <p:cNvGrpSpPr/>
          <p:nvPr/>
        </p:nvGrpSpPr>
        <p:grpSpPr>
          <a:xfrm>
            <a:off x="2626353" y="1370483"/>
            <a:ext cx="3891294" cy="588740"/>
            <a:chOff x="0" y="0"/>
            <a:chExt cx="3891292" cy="588738"/>
          </a:xfrm>
        </p:grpSpPr>
        <p:sp>
          <p:nvSpPr>
            <p:cNvPr id="92" name="Text Box 5"/>
            <p:cNvSpPr/>
            <p:nvPr/>
          </p:nvSpPr>
          <p:spPr>
            <a:xfrm>
              <a:off x="0" y="588738"/>
              <a:ext cx="38912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프로젝트 개요</a:t>
              </a:r>
            </a:p>
          </p:txBody>
        </p:sp>
        <p:sp>
          <p:nvSpPr>
            <p:cNvPr id="93" name="Text Box 4"/>
            <p:cNvSpPr/>
            <p:nvPr/>
          </p:nvSpPr>
          <p:spPr>
            <a:xfrm>
              <a:off x="1604320" y="0"/>
              <a:ext cx="682652"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01</a:t>
              </a:r>
            </a:p>
          </p:txBody>
        </p:sp>
      </p:grpSp>
      <p:sp>
        <p:nvSpPr>
          <p:cNvPr id="95" name="Text Box 9"/>
          <p:cNvSpPr txBox="1"/>
          <p:nvPr/>
        </p:nvSpPr>
        <p:spPr>
          <a:xfrm>
            <a:off x="2740935" y="4696547"/>
            <a:ext cx="3662130" cy="1647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1172" indent="-259772">
              <a:lnSpc>
                <a:spcPct val="150000"/>
              </a:lnSpc>
              <a:buSzPct val="100000"/>
              <a:buAutoNum type="arabicPeriod" startAt="1"/>
              <a:defRPr sz="2500"/>
            </a:pPr>
            <a:r>
              <a:t> 프로젝트 기획 의도</a:t>
            </a:r>
          </a:p>
          <a:p>
            <a:pPr marL="31172" indent="-259772">
              <a:lnSpc>
                <a:spcPct val="150000"/>
              </a:lnSpc>
              <a:buSzPct val="100000"/>
              <a:buAutoNum type="arabicPeriod" startAt="1"/>
              <a:defRPr sz="2500"/>
            </a:pPr>
            <a:r>
              <a:t>형상관리</a:t>
            </a:r>
          </a:p>
          <a:p>
            <a:pPr marL="31172" indent="-259772">
              <a:lnSpc>
                <a:spcPct val="150000"/>
              </a:lnSpc>
              <a:buSzPct val="100000"/>
              <a:buAutoNum type="arabicPeriod" startAt="1"/>
              <a:defRPr sz="2500"/>
            </a:pPr>
            <a:r>
              <a:t> 개발환경 및 도구</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제목 1"/>
          <p:cNvSpPr txBox="1"/>
          <p:nvPr>
            <p:ph type="title"/>
          </p:nvPr>
        </p:nvSpPr>
        <p:spPr>
          <a:xfrm>
            <a:off x="395536" y="116632"/>
            <a:ext cx="7661196" cy="796908"/>
          </a:xfrm>
          <a:prstGeom prst="rect">
            <a:avLst/>
          </a:prstGeom>
        </p:spPr>
        <p:txBody>
          <a:bodyPr/>
          <a:lstStyle/>
          <a:p>
            <a:pPr/>
            <a:r>
              <a:t>1-1 프로젝트 기획 의도</a:t>
            </a:r>
          </a:p>
        </p:txBody>
      </p:sp>
      <p:grpSp>
        <p:nvGrpSpPr>
          <p:cNvPr id="102" name="그룹"/>
          <p:cNvGrpSpPr/>
          <p:nvPr/>
        </p:nvGrpSpPr>
        <p:grpSpPr>
          <a:xfrm>
            <a:off x="1569977" y="1648696"/>
            <a:ext cx="5986535" cy="4119448"/>
            <a:chOff x="0" y="0"/>
            <a:chExt cx="5986533" cy="4119447"/>
          </a:xfrm>
        </p:grpSpPr>
        <p:sp>
          <p:nvSpPr>
            <p:cNvPr id="98" name="직사각형"/>
            <p:cNvSpPr/>
            <p:nvPr/>
          </p:nvSpPr>
          <p:spPr>
            <a:xfrm>
              <a:off x="0" y="0"/>
              <a:ext cx="5986534" cy="4119448"/>
            </a:xfrm>
            <a:prstGeom prst="rect">
              <a:avLst/>
            </a:prstGeom>
            <a:solidFill>
              <a:srgbClr val="FFFFFF"/>
            </a:solidFill>
            <a:ln w="25400" cap="flat">
              <a:solidFill>
                <a:srgbClr val="B7E3DF"/>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nvGrpSpPr>
            <p:cNvPr id="101" name="그룹"/>
            <p:cNvGrpSpPr/>
            <p:nvPr/>
          </p:nvGrpSpPr>
          <p:grpSpPr>
            <a:xfrm>
              <a:off x="12637" y="15297"/>
              <a:ext cx="5966718" cy="4088854"/>
              <a:chOff x="0" y="0"/>
              <a:chExt cx="5966716" cy="4088852"/>
            </a:xfrm>
          </p:grpSpPr>
          <p:pic>
            <p:nvPicPr>
              <p:cNvPr id="99" name="스크린샷 2022-01-11 오전 9.46.26.png" descr="스크린샷 2022-01-11 오전 9.46.26.png"/>
              <p:cNvPicPr>
                <a:picLocks noChangeAspect="1"/>
              </p:cNvPicPr>
              <p:nvPr/>
            </p:nvPicPr>
            <p:blipFill>
              <a:blip r:embed="rId2">
                <a:extLst/>
              </a:blip>
              <a:srcRect l="0" t="2432" r="0" b="0"/>
              <a:stretch>
                <a:fillRect/>
              </a:stretch>
            </p:blipFill>
            <p:spPr>
              <a:xfrm>
                <a:off x="18306" y="0"/>
                <a:ext cx="5948411" cy="4088853"/>
              </a:xfrm>
              <a:prstGeom prst="rect">
                <a:avLst/>
              </a:prstGeom>
              <a:ln w="12700" cap="flat">
                <a:noFill/>
                <a:miter lim="400000"/>
              </a:ln>
              <a:effectLst/>
            </p:spPr>
          </p:pic>
          <p:sp>
            <p:nvSpPr>
              <p:cNvPr id="100" name="직사각형"/>
              <p:cNvSpPr/>
              <p:nvPr/>
            </p:nvSpPr>
            <p:spPr>
              <a:xfrm>
                <a:off x="0" y="739610"/>
                <a:ext cx="1327736" cy="170743"/>
              </a:xfrm>
              <a:prstGeom prst="rect">
                <a:avLst/>
              </a:prstGeom>
              <a:solidFill>
                <a:srgbClr val="FFFFFF"/>
              </a:solidFill>
              <a:ln w="12700" cap="flat">
                <a:noFill/>
                <a:miter lim="400000"/>
              </a:ln>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모서리가 둥근 직사각형"/>
          <p:cNvSpPr/>
          <p:nvPr/>
        </p:nvSpPr>
        <p:spPr>
          <a:xfrm>
            <a:off x="529593" y="1599661"/>
            <a:ext cx="8084814" cy="4585078"/>
          </a:xfrm>
          <a:prstGeom prst="roundRect">
            <a:avLst>
              <a:gd name="adj" fmla="val 14042"/>
            </a:avLst>
          </a:prstGeom>
          <a:solidFill>
            <a:srgbClr val="FFFFFF"/>
          </a:solidFill>
          <a:ln w="25400">
            <a:solidFill>
              <a:srgbClr val="196649"/>
            </a:solidFill>
          </a:ln>
          <a:effectLst>
            <a:outerShdw sx="100000" sy="100000" kx="0" ky="0" algn="b" rotWithShape="0" blurRad="38100" dist="23000" dir="5400000">
              <a:srgbClr val="000000">
                <a:alpha val="35000"/>
              </a:srgbClr>
            </a:outerShdw>
          </a:effectLst>
        </p:spPr>
        <p:txBody>
          <a:bodyPr lIns="45719" rIns="45719" anchor="ctr"/>
          <a:lstStyle/>
          <a:p>
            <a:pPr algn="l">
              <a:defRPr sz="1800">
                <a:solidFill>
                  <a:srgbClr val="000000"/>
                </a:solidFill>
                <a:latin typeface="Arial"/>
                <a:ea typeface="Arial"/>
                <a:cs typeface="Arial"/>
                <a:sym typeface="Arial"/>
              </a:defRPr>
            </a:pPr>
          </a:p>
        </p:txBody>
      </p:sp>
      <p:sp>
        <p:nvSpPr>
          <p:cNvPr id="105" name="제목 1"/>
          <p:cNvSpPr txBox="1"/>
          <p:nvPr>
            <p:ph type="title"/>
          </p:nvPr>
        </p:nvSpPr>
        <p:spPr>
          <a:xfrm>
            <a:off x="395536" y="116632"/>
            <a:ext cx="7661196" cy="796908"/>
          </a:xfrm>
          <a:prstGeom prst="rect">
            <a:avLst/>
          </a:prstGeom>
        </p:spPr>
        <p:txBody>
          <a:bodyPr/>
          <a:lstStyle/>
          <a:p>
            <a:pPr/>
            <a:r>
              <a:t>1-2 형상관리</a:t>
            </a:r>
          </a:p>
        </p:txBody>
      </p:sp>
      <p:sp>
        <p:nvSpPr>
          <p:cNvPr id="106" name="선"/>
          <p:cNvSpPr/>
          <p:nvPr/>
        </p:nvSpPr>
        <p:spPr>
          <a:xfrm>
            <a:off x="1220932" y="2109762"/>
            <a:ext cx="6819593" cy="1"/>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07" name="선"/>
          <p:cNvSpPr/>
          <p:nvPr/>
        </p:nvSpPr>
        <p:spPr>
          <a:xfrm flipV="1">
            <a:off x="8026984" y="2116415"/>
            <a:ext cx="1" cy="731585"/>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08" name="선"/>
          <p:cNvSpPr/>
          <p:nvPr/>
        </p:nvSpPr>
        <p:spPr>
          <a:xfrm>
            <a:off x="1224991" y="2838502"/>
            <a:ext cx="6811475" cy="1"/>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09" name="선"/>
          <p:cNvSpPr/>
          <p:nvPr/>
        </p:nvSpPr>
        <p:spPr>
          <a:xfrm flipV="1">
            <a:off x="1231254" y="2825802"/>
            <a:ext cx="1" cy="875702"/>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10" name="선"/>
          <p:cNvSpPr/>
          <p:nvPr/>
        </p:nvSpPr>
        <p:spPr>
          <a:xfrm>
            <a:off x="1338497" y="3699184"/>
            <a:ext cx="6691060" cy="1"/>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11" name="선"/>
          <p:cNvSpPr/>
          <p:nvPr/>
        </p:nvSpPr>
        <p:spPr>
          <a:xfrm flipV="1">
            <a:off x="8026984" y="3711932"/>
            <a:ext cx="1" cy="773317"/>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12" name="선"/>
          <p:cNvSpPr/>
          <p:nvPr/>
        </p:nvSpPr>
        <p:spPr>
          <a:xfrm>
            <a:off x="1330184" y="4487085"/>
            <a:ext cx="6707686" cy="1"/>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13" name="선"/>
          <p:cNvSpPr/>
          <p:nvPr/>
        </p:nvSpPr>
        <p:spPr>
          <a:xfrm flipV="1">
            <a:off x="1329124" y="4476617"/>
            <a:ext cx="1" cy="875702"/>
          </a:xfrm>
          <a:prstGeom prst="line">
            <a:avLst/>
          </a:prstGeom>
          <a:ln w="25400">
            <a:solidFill>
              <a:srgbClr val="404241"/>
            </a:solidFill>
          </a:ln>
          <a:effectLst>
            <a:outerShdw sx="100000" sy="100000" kx="0" ky="0" algn="b" rotWithShape="0" blurRad="38100" dist="20000" dir="5400000">
              <a:srgbClr val="000000">
                <a:alpha val="38000"/>
              </a:srgbClr>
            </a:outerShdw>
          </a:effectLst>
        </p:spPr>
        <p:txBody>
          <a:bodyPr lIns="45719" rIns="45719"/>
          <a:lstStyle/>
          <a:p>
            <a:pPr algn="l">
              <a:defRPr sz="1800">
                <a:solidFill>
                  <a:srgbClr val="000000"/>
                </a:solidFill>
                <a:latin typeface="Arial"/>
                <a:ea typeface="Arial"/>
                <a:cs typeface="Arial"/>
                <a:sym typeface="Arial"/>
              </a:defRPr>
            </a:pPr>
          </a:p>
        </p:txBody>
      </p:sp>
      <p:sp>
        <p:nvSpPr>
          <p:cNvPr id="114" name="승인됨"/>
          <p:cNvSpPr/>
          <p:nvPr/>
        </p:nvSpPr>
        <p:spPr>
          <a:xfrm>
            <a:off x="1081643" y="5069475"/>
            <a:ext cx="361613" cy="361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B7E2DE"/>
          </a:solidFill>
          <a:ln w="25400">
            <a:solidFill>
              <a:srgbClr val="FFFFFF"/>
            </a:solidFill>
            <a:miter lim="400000"/>
          </a:ln>
          <a:effectLst>
            <a:outerShdw sx="100000" sy="100000" kx="0" ky="0" algn="b" rotWithShape="0" blurRad="38100" dist="20000" dir="5400000">
              <a:srgbClr val="000000">
                <a:alpha val="38000"/>
              </a:srgbClr>
            </a:outerShdw>
          </a:effectLst>
        </p:spPr>
        <p:txBody>
          <a:bodyPr lIns="45719" rIns="45719" anchor="ctr"/>
          <a:lstStyle/>
          <a:p>
            <a:pPr algn="l">
              <a:defRPr sz="1800">
                <a:solidFill>
                  <a:srgbClr val="FFFFFF"/>
                </a:solidFill>
                <a:latin typeface="Arial"/>
                <a:ea typeface="Arial"/>
                <a:cs typeface="Arial"/>
                <a:sym typeface="Arial"/>
              </a:defRPr>
            </a:pPr>
          </a:p>
        </p:txBody>
      </p:sp>
      <p:sp>
        <p:nvSpPr>
          <p:cNvPr id="115" name="승인됨"/>
          <p:cNvSpPr/>
          <p:nvPr/>
        </p:nvSpPr>
        <p:spPr>
          <a:xfrm>
            <a:off x="1050448" y="1774266"/>
            <a:ext cx="361614" cy="361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B7E2DE"/>
          </a:solidFill>
          <a:ln w="25400">
            <a:solidFill>
              <a:srgbClr val="FFFFFF"/>
            </a:solidFill>
          </a:ln>
          <a:effectLst>
            <a:outerShdw sx="100000" sy="100000" kx="0" ky="0" algn="b" rotWithShape="0" blurRad="38100" dist="20000" dir="5400000">
              <a:srgbClr val="000000">
                <a:alpha val="38000"/>
              </a:srgbClr>
            </a:outerShdw>
          </a:effectLst>
        </p:spPr>
        <p:txBody>
          <a:bodyPr lIns="45719" rIns="45719" anchor="ctr"/>
          <a:lstStyle/>
          <a:p>
            <a:pPr algn="l">
              <a:defRPr sz="1800">
                <a:solidFill>
                  <a:srgbClr val="FFFFFF"/>
                </a:solidFill>
                <a:latin typeface="Arial"/>
                <a:ea typeface="Arial"/>
                <a:cs typeface="Arial"/>
                <a:sym typeface="Arial"/>
              </a:defRPr>
            </a:pPr>
          </a:p>
        </p:txBody>
      </p:sp>
      <p:sp>
        <p:nvSpPr>
          <p:cNvPr id="116" name="승인됨"/>
          <p:cNvSpPr/>
          <p:nvPr/>
        </p:nvSpPr>
        <p:spPr>
          <a:xfrm>
            <a:off x="6329733" y="2513156"/>
            <a:ext cx="361613" cy="361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B7E2DE"/>
          </a:solidFill>
          <a:ln w="25400">
            <a:solidFill>
              <a:srgbClr val="FFFFFF"/>
            </a:solidFill>
          </a:ln>
          <a:effectLst>
            <a:outerShdw sx="100000" sy="100000" kx="0" ky="0" algn="b" rotWithShape="0" blurRad="38100" dist="20000" dir="5400000">
              <a:srgbClr val="000000">
                <a:alpha val="38000"/>
              </a:srgbClr>
            </a:outerShdw>
          </a:effectLst>
        </p:spPr>
        <p:txBody>
          <a:bodyPr lIns="45719" rIns="45719" anchor="ctr"/>
          <a:lstStyle/>
          <a:p>
            <a:pPr algn="l">
              <a:defRPr sz="1800">
                <a:solidFill>
                  <a:srgbClr val="FFFFFF"/>
                </a:solidFill>
                <a:latin typeface="Arial"/>
                <a:ea typeface="Arial"/>
                <a:cs typeface="Arial"/>
                <a:sym typeface="Arial"/>
              </a:defRPr>
            </a:pPr>
          </a:p>
        </p:txBody>
      </p:sp>
      <p:sp>
        <p:nvSpPr>
          <p:cNvPr id="117" name="승인됨"/>
          <p:cNvSpPr/>
          <p:nvPr/>
        </p:nvSpPr>
        <p:spPr>
          <a:xfrm>
            <a:off x="1081643" y="3420046"/>
            <a:ext cx="361613" cy="361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B7E2DE"/>
          </a:solidFill>
          <a:ln w="25400">
            <a:solidFill>
              <a:srgbClr val="FFFFFF"/>
            </a:solidFill>
          </a:ln>
          <a:effectLst>
            <a:outerShdw sx="100000" sy="100000" kx="0" ky="0" algn="b" rotWithShape="0" blurRad="38100" dist="20000" dir="5400000">
              <a:srgbClr val="000000">
                <a:alpha val="38000"/>
              </a:srgbClr>
            </a:outerShdw>
          </a:effectLst>
        </p:spPr>
        <p:txBody>
          <a:bodyPr lIns="45719" rIns="45719" anchor="ctr"/>
          <a:lstStyle/>
          <a:p>
            <a:pPr algn="l">
              <a:defRPr sz="1800">
                <a:solidFill>
                  <a:srgbClr val="FFFFFF"/>
                </a:solidFill>
                <a:latin typeface="Arial"/>
                <a:ea typeface="Arial"/>
                <a:cs typeface="Arial"/>
                <a:sym typeface="Arial"/>
              </a:defRPr>
            </a:pPr>
          </a:p>
        </p:txBody>
      </p:sp>
      <p:sp>
        <p:nvSpPr>
          <p:cNvPr id="118" name="승인됨"/>
          <p:cNvSpPr/>
          <p:nvPr/>
        </p:nvSpPr>
        <p:spPr>
          <a:xfrm>
            <a:off x="6329733" y="4205965"/>
            <a:ext cx="361613" cy="361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B7E2DE"/>
          </a:solidFill>
          <a:ln w="25400">
            <a:solidFill>
              <a:srgbClr val="FFFFFF"/>
            </a:solidFill>
          </a:ln>
          <a:effectLst>
            <a:outerShdw sx="100000" sy="100000" kx="0" ky="0" algn="b" rotWithShape="0" blurRad="38100" dist="20000" dir="5400000">
              <a:srgbClr val="000000">
                <a:alpha val="38000"/>
              </a:srgbClr>
            </a:outerShdw>
          </a:effectLst>
        </p:spPr>
        <p:txBody>
          <a:bodyPr lIns="45719" rIns="45719" anchor="ctr"/>
          <a:lstStyle/>
          <a:p>
            <a:pPr algn="l">
              <a:defRPr sz="1800">
                <a:solidFill>
                  <a:srgbClr val="FFFFFF"/>
                </a:solidFill>
                <a:latin typeface="Arial"/>
                <a:ea typeface="Arial"/>
                <a:cs typeface="Arial"/>
                <a:sym typeface="Arial"/>
              </a:defRPr>
            </a:pPr>
          </a:p>
        </p:txBody>
      </p:sp>
      <p:sp>
        <p:nvSpPr>
          <p:cNvPr id="119" name="1주차"/>
          <p:cNvSpPr txBox="1"/>
          <p:nvPr/>
        </p:nvSpPr>
        <p:spPr>
          <a:xfrm>
            <a:off x="1474736" y="1795437"/>
            <a:ext cx="614055" cy="3143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404241"/>
                </a:solidFill>
              </a:defRPr>
            </a:lvl1pPr>
          </a:lstStyle>
          <a:p>
            <a:pPr/>
            <a:r>
              <a:t>1주차</a:t>
            </a:r>
          </a:p>
        </p:txBody>
      </p:sp>
      <p:sp>
        <p:nvSpPr>
          <p:cNvPr id="120" name="2주차"/>
          <p:cNvSpPr txBox="1"/>
          <p:nvPr/>
        </p:nvSpPr>
        <p:spPr>
          <a:xfrm>
            <a:off x="6732875" y="2509212"/>
            <a:ext cx="614056" cy="3143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404241"/>
                </a:solidFill>
              </a:defRPr>
            </a:lvl1pPr>
          </a:lstStyle>
          <a:p>
            <a:pPr/>
            <a:r>
              <a:t>2주차</a:t>
            </a:r>
          </a:p>
        </p:txBody>
      </p:sp>
      <p:sp>
        <p:nvSpPr>
          <p:cNvPr id="121" name="3주차"/>
          <p:cNvSpPr txBox="1"/>
          <p:nvPr/>
        </p:nvSpPr>
        <p:spPr>
          <a:xfrm>
            <a:off x="1474736" y="3423793"/>
            <a:ext cx="614055" cy="3143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404241"/>
                </a:solidFill>
              </a:defRPr>
            </a:lvl1pPr>
          </a:lstStyle>
          <a:p>
            <a:pPr/>
            <a:r>
              <a:t>3주차</a:t>
            </a:r>
          </a:p>
        </p:txBody>
      </p:sp>
      <p:sp>
        <p:nvSpPr>
          <p:cNvPr id="122" name="4주차"/>
          <p:cNvSpPr txBox="1"/>
          <p:nvPr/>
        </p:nvSpPr>
        <p:spPr>
          <a:xfrm>
            <a:off x="6732875" y="4186915"/>
            <a:ext cx="614056" cy="3143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404241"/>
                </a:solidFill>
              </a:defRPr>
            </a:lvl1pPr>
          </a:lstStyle>
          <a:p>
            <a:pPr/>
            <a:r>
              <a:t>4주차</a:t>
            </a:r>
          </a:p>
        </p:txBody>
      </p:sp>
      <p:sp>
        <p:nvSpPr>
          <p:cNvPr id="123" name="5주차"/>
          <p:cNvSpPr txBox="1"/>
          <p:nvPr/>
        </p:nvSpPr>
        <p:spPr>
          <a:xfrm>
            <a:off x="1556365" y="5101268"/>
            <a:ext cx="614056" cy="3143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404241"/>
                </a:solidFill>
              </a:defRPr>
            </a:lvl1pPr>
          </a:lstStyle>
          <a:p>
            <a:pPr/>
            <a:r>
              <a:t>5주차</a:t>
            </a:r>
          </a:p>
        </p:txBody>
      </p:sp>
      <p:sp>
        <p:nvSpPr>
          <p:cNvPr id="124" name="프로젝트 주제 선정 및 애플리케이션 기능 구상"/>
          <p:cNvSpPr txBox="1"/>
          <p:nvPr/>
        </p:nvSpPr>
        <p:spPr>
          <a:xfrm>
            <a:off x="1065126" y="2259433"/>
            <a:ext cx="3688589"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프로젝트 주제 선정 및 애플리케이션 기능 구상</a:t>
            </a:r>
          </a:p>
        </p:txBody>
      </p:sp>
      <p:sp>
        <p:nvSpPr>
          <p:cNvPr id="125" name="프로젝트 클래스 정의 및 메소드 구현"/>
          <p:cNvSpPr txBox="1"/>
          <p:nvPr/>
        </p:nvSpPr>
        <p:spPr>
          <a:xfrm>
            <a:off x="1107073" y="3903502"/>
            <a:ext cx="2948941"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프로젝트 클래스 정의 및 메소드 구현</a:t>
            </a:r>
          </a:p>
        </p:txBody>
      </p:sp>
      <p:sp>
        <p:nvSpPr>
          <p:cNvPr id="126" name="공공데이터 파싱 및 DB 연동"/>
          <p:cNvSpPr txBox="1"/>
          <p:nvPr/>
        </p:nvSpPr>
        <p:spPr>
          <a:xfrm>
            <a:off x="5241686" y="2983046"/>
            <a:ext cx="2757780" cy="302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404241"/>
                </a:solidFill>
              </a:defRPr>
            </a:lvl1pPr>
          </a:lstStyle>
          <a:p>
            <a:pPr/>
            <a:r>
              <a:t>공공데이터 파싱 및 DB 연동</a:t>
            </a:r>
          </a:p>
        </p:txBody>
      </p:sp>
      <p:sp>
        <p:nvSpPr>
          <p:cNvPr id="127" name="씬빌더와 CSS를 이용하여 Java FX 구현"/>
          <p:cNvSpPr txBox="1"/>
          <p:nvPr/>
        </p:nvSpPr>
        <p:spPr>
          <a:xfrm>
            <a:off x="4732777" y="4763465"/>
            <a:ext cx="3306674"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씬빌더와 CSS를 이용하여 Java FX 구현</a:t>
            </a:r>
          </a:p>
        </p:txBody>
      </p:sp>
      <p:sp>
        <p:nvSpPr>
          <p:cNvPr id="128" name="최종 테스트 및 유지 보수"/>
          <p:cNvSpPr txBox="1"/>
          <p:nvPr/>
        </p:nvSpPr>
        <p:spPr>
          <a:xfrm>
            <a:off x="1078552" y="5613766"/>
            <a:ext cx="2038605" cy="3020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404241"/>
                </a:solidFill>
              </a:defRPr>
            </a:lvl1pPr>
          </a:lstStyle>
          <a:p>
            <a:pPr/>
            <a:r>
              <a:t>최종 테스트 및 유지 보수</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FAB8"/>
        </a:solidFill>
      </p:bgPr>
    </p:bg>
    <p:spTree>
      <p:nvGrpSpPr>
        <p:cNvPr id="1" name=""/>
        <p:cNvGrpSpPr/>
        <p:nvPr/>
      </p:nvGrpSpPr>
      <p:grpSpPr>
        <a:xfrm>
          <a:off x="0" y="0"/>
          <a:ext cx="0" cy="0"/>
          <a:chOff x="0" y="0"/>
          <a:chExt cx="0" cy="0"/>
        </a:xfrm>
      </p:grpSpPr>
      <p:sp>
        <p:nvSpPr>
          <p:cNvPr id="130" name="제목 1"/>
          <p:cNvSpPr txBox="1"/>
          <p:nvPr>
            <p:ph type="title"/>
          </p:nvPr>
        </p:nvSpPr>
        <p:spPr>
          <a:xfrm>
            <a:off x="395536" y="116632"/>
            <a:ext cx="7661196" cy="796908"/>
          </a:xfrm>
          <a:prstGeom prst="rect">
            <a:avLst/>
          </a:prstGeom>
        </p:spPr>
        <p:txBody>
          <a:bodyPr/>
          <a:lstStyle/>
          <a:p>
            <a:pPr/>
            <a:r>
              <a:t>1-3 개발환경 및 도구</a:t>
            </a:r>
          </a:p>
        </p:txBody>
      </p:sp>
      <p:graphicFrame>
        <p:nvGraphicFramePr>
          <p:cNvPr id="131" name="표"/>
          <p:cNvGraphicFramePr/>
          <p:nvPr/>
        </p:nvGraphicFramePr>
        <p:xfrm>
          <a:off x="592284" y="1932534"/>
          <a:ext cx="7972132" cy="4280663"/>
        </p:xfrm>
        <a:graphic xmlns:a="http://schemas.openxmlformats.org/drawingml/2006/main">
          <a:graphicData uri="http://schemas.openxmlformats.org/drawingml/2006/table">
            <a:tbl>
              <a:tblPr firstCol="1" firstRow="0" lastCol="0" lastRow="0" bandCol="0" bandRow="1" rtl="0">
                <a:tableStyleId>{C7B018BB-80A7-4F77-B60F-C8B233D01FF8}</a:tableStyleId>
              </a:tblPr>
              <a:tblGrid>
                <a:gridCol w="2419882"/>
                <a:gridCol w="5539548"/>
              </a:tblGrid>
              <a:tr h="768646">
                <a:tc>
                  <a:txBody>
                    <a:bodyPr/>
                    <a:lstStyle/>
                    <a:p>
                      <a:pPr algn="ctr">
                        <a:defRPr b="0" sz="1800">
                          <a:solidFill>
                            <a:srgbClr val="000000"/>
                          </a:solidFill>
                        </a:defRPr>
                      </a:pPr>
                      <a:r>
                        <a:rPr sz="1700">
                          <a:solidFill>
                            <a:srgbClr val="404241"/>
                          </a:solidFill>
                          <a:latin typeface="+mn-lt"/>
                          <a:ea typeface="+mn-ea"/>
                          <a:cs typeface="+mn-cs"/>
                          <a:sym typeface="배달의민족 도현 OTF"/>
                        </a:rPr>
                        <a:t>DBMS</a:t>
                      </a:r>
                    </a:p>
                  </a:txBody>
                  <a:tcPr marL="0" marR="0" marT="0" marB="0" anchor="ctr" anchorCtr="0" horzOverflow="overflow">
                    <a:lnL w="12700">
                      <a:solidFill>
                        <a:srgbClr val="B7E2DE"/>
                      </a:solidFill>
                    </a:lnL>
                    <a:lnT w="12700">
                      <a:solidFill>
                        <a:srgbClr val="B7E2DE"/>
                      </a:solidFill>
                    </a:lnT>
                    <a:solidFill>
                      <a:srgbClr val="FEFAB8"/>
                    </a:solidFill>
                  </a:tcPr>
                </a:tc>
                <a:tc>
                  <a:txBody>
                    <a:bodyPr/>
                    <a:lstStyle/>
                    <a:p>
                      <a:pPr algn="ctr">
                        <a:defRPr sz="1800"/>
                      </a:pPr>
                      <a:r>
                        <a:rPr sz="1700">
                          <a:solidFill>
                            <a:srgbClr val="404241"/>
                          </a:solidFill>
                          <a:latin typeface="+mn-lt"/>
                          <a:ea typeface="+mn-ea"/>
                          <a:cs typeface="+mn-cs"/>
                          <a:sym typeface="배달의민족 도현 OTF"/>
                        </a:rPr>
                        <a:t>Oracle Database 11g Express Edition</a:t>
                      </a:r>
                    </a:p>
                  </a:txBody>
                  <a:tcPr marL="0" marR="0" marT="0" marB="0" anchor="ctr" anchorCtr="0" horzOverflow="overflow">
                    <a:lnR w="12700">
                      <a:solidFill>
                        <a:srgbClr val="B7E2DE"/>
                      </a:solidFill>
                    </a:lnR>
                    <a:lnT w="12700">
                      <a:solidFill>
                        <a:srgbClr val="B7E2DE"/>
                      </a:solidFill>
                    </a:lnT>
                    <a:solidFill>
                      <a:srgbClr val="F8FFFE"/>
                    </a:solidFill>
                  </a:tcPr>
                </a:tc>
              </a:tr>
              <a:tr h="768646">
                <a:tc>
                  <a:txBody>
                    <a:bodyPr/>
                    <a:lstStyle/>
                    <a:p>
                      <a:pPr algn="ctr">
                        <a:defRPr b="0" sz="1800">
                          <a:solidFill>
                            <a:srgbClr val="000000"/>
                          </a:solidFill>
                        </a:defRPr>
                      </a:pPr>
                      <a:r>
                        <a:rPr sz="1700">
                          <a:solidFill>
                            <a:srgbClr val="404241"/>
                          </a:solidFill>
                          <a:latin typeface="+mn-lt"/>
                          <a:ea typeface="+mn-ea"/>
                          <a:cs typeface="+mn-cs"/>
                          <a:sym typeface="배달의민족 도현 OTF"/>
                        </a:rPr>
                        <a:t>Tools</a:t>
                      </a:r>
                    </a:p>
                  </a:txBody>
                  <a:tcPr marL="0" marR="0" marT="0" marB="0" anchor="ctr" anchorCtr="0" horzOverflow="overflow">
                    <a:lnL w="12700">
                      <a:solidFill>
                        <a:srgbClr val="B7E2DE"/>
                      </a:solidFill>
                    </a:lnL>
                    <a:solidFill>
                      <a:srgbClr val="FEFAB8"/>
                    </a:solidFill>
                  </a:tcPr>
                </a:tc>
                <a:tc>
                  <a:txBody>
                    <a:bodyPr/>
                    <a:lstStyle/>
                    <a:p>
                      <a:pPr algn="ctr">
                        <a:defRPr sz="1800"/>
                      </a:pPr>
                      <a:r>
                        <a:rPr sz="1700">
                          <a:solidFill>
                            <a:srgbClr val="404241"/>
                          </a:solidFill>
                          <a:latin typeface="+mn-lt"/>
                          <a:ea typeface="+mn-ea"/>
                          <a:cs typeface="+mn-cs"/>
                          <a:sym typeface="배달의민족 도현 OTF"/>
                        </a:rPr>
                        <a:t>Java EE JDK 1.8.0</a:t>
                      </a:r>
                    </a:p>
                  </a:txBody>
                  <a:tcPr marL="0" marR="0" marT="0" marB="0" anchor="ctr" anchorCtr="0" horzOverflow="overflow">
                    <a:lnR w="12700">
                      <a:solidFill>
                        <a:srgbClr val="B7E2DE"/>
                      </a:solidFill>
                    </a:lnR>
                    <a:solidFill>
                      <a:srgbClr val="F8FFFE"/>
                    </a:solidFill>
                  </a:tcPr>
                </a:tc>
              </a:tr>
              <a:tr h="768646">
                <a:tc>
                  <a:txBody>
                    <a:bodyPr/>
                    <a:lstStyle/>
                    <a:p>
                      <a:pPr algn="ctr">
                        <a:defRPr b="0" sz="1800">
                          <a:solidFill>
                            <a:srgbClr val="000000"/>
                          </a:solidFill>
                        </a:defRPr>
                      </a:pPr>
                      <a:r>
                        <a:rPr sz="1700">
                          <a:solidFill>
                            <a:srgbClr val="404241"/>
                          </a:solidFill>
                          <a:latin typeface="+mn-lt"/>
                          <a:ea typeface="+mn-ea"/>
                          <a:cs typeface="+mn-cs"/>
                          <a:sym typeface="배달의민족 도현 OTF"/>
                        </a:rPr>
                        <a:t>App</a:t>
                      </a:r>
                    </a:p>
                  </a:txBody>
                  <a:tcPr marL="0" marR="0" marT="0" marB="0" anchor="ctr" anchorCtr="0" horzOverflow="overflow">
                    <a:lnL w="12700">
                      <a:solidFill>
                        <a:srgbClr val="B7E2DE"/>
                      </a:solidFill>
                    </a:lnL>
                    <a:solidFill>
                      <a:srgbClr val="FEFAB8"/>
                    </a:solidFill>
                  </a:tcPr>
                </a:tc>
                <a:tc>
                  <a:txBody>
                    <a:bodyPr/>
                    <a:lstStyle/>
                    <a:p>
                      <a:pPr algn="ctr">
                        <a:defRPr sz="1800"/>
                      </a:pPr>
                      <a:r>
                        <a:rPr sz="1700">
                          <a:solidFill>
                            <a:srgbClr val="404241"/>
                          </a:solidFill>
                          <a:latin typeface="+mn-lt"/>
                          <a:ea typeface="+mn-ea"/>
                          <a:cs typeface="+mn-cs"/>
                          <a:sym typeface="배달의민족 도현 OTF"/>
                        </a:rPr>
                        <a:t>Scene Builder</a:t>
                      </a:r>
                    </a:p>
                  </a:txBody>
                  <a:tcPr marL="0" marR="0" marT="0" marB="0" anchor="ctr" anchorCtr="0" horzOverflow="overflow">
                    <a:lnR w="12700">
                      <a:solidFill>
                        <a:srgbClr val="B7E2DE"/>
                      </a:solidFill>
                    </a:lnR>
                    <a:solidFill>
                      <a:srgbClr val="F8FFFE"/>
                    </a:solidFill>
                  </a:tcPr>
                </a:tc>
              </a:tr>
              <a:tr h="768646">
                <a:tc>
                  <a:txBody>
                    <a:bodyPr/>
                    <a:lstStyle/>
                    <a:p>
                      <a:pPr algn="ctr">
                        <a:defRPr b="0" sz="1800">
                          <a:solidFill>
                            <a:srgbClr val="000000"/>
                          </a:solidFill>
                        </a:defRPr>
                      </a:pPr>
                      <a:r>
                        <a:rPr sz="1700">
                          <a:solidFill>
                            <a:srgbClr val="404241"/>
                          </a:solidFill>
                          <a:latin typeface="+mn-lt"/>
                          <a:ea typeface="+mn-ea"/>
                          <a:cs typeface="+mn-cs"/>
                          <a:sym typeface="배달의민족 도현 OTF"/>
                        </a:rPr>
                        <a:t>System</a:t>
                      </a:r>
                    </a:p>
                  </a:txBody>
                  <a:tcPr marL="0" marR="0" marT="0" marB="0" anchor="ctr" anchorCtr="0" horzOverflow="overflow">
                    <a:lnL w="12700">
                      <a:solidFill>
                        <a:srgbClr val="B7E2DE"/>
                      </a:solidFill>
                    </a:lnL>
                    <a:lnB w="12700">
                      <a:solidFill>
                        <a:srgbClr val="B7E2DE"/>
                      </a:solidFill>
                    </a:lnB>
                    <a:solidFill>
                      <a:srgbClr val="FEFAB8"/>
                    </a:solidFill>
                  </a:tcPr>
                </a:tc>
                <a:tc>
                  <a:txBody>
                    <a:bodyPr/>
                    <a:lstStyle/>
                    <a:p>
                      <a:pPr algn="ctr">
                        <a:defRPr sz="1800"/>
                      </a:pPr>
                      <a:r>
                        <a:rPr sz="1700">
                          <a:solidFill>
                            <a:srgbClr val="404241"/>
                          </a:solidFill>
                          <a:latin typeface="+mn-lt"/>
                          <a:ea typeface="+mn-ea"/>
                          <a:cs typeface="+mn-cs"/>
                          <a:sym typeface="배달의민족 도현 OTF"/>
                        </a:rPr>
                        <a:t>
CPU: Intel(R) Core(TM) i7-7700HQ CPU @ 5.20GHZ
RAM: 8GB
SSD: 256GB Window 10 &amp; MacOS
</a:t>
                      </a:r>
                    </a:p>
                  </a:txBody>
                  <a:tcPr marL="0" marR="0" marT="0" marB="0" anchor="ctr" anchorCtr="0" horzOverflow="overflow">
                    <a:lnR w="12700">
                      <a:solidFill>
                        <a:srgbClr val="B7E2DE"/>
                      </a:solidFill>
                    </a:lnR>
                    <a:lnB w="12700">
                      <a:solidFill>
                        <a:srgbClr val="B7E2DE"/>
                      </a:solidFill>
                    </a:lnB>
                    <a:solidFill>
                      <a:srgbClr val="F8FFFE"/>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5" name="그룹 6"/>
          <p:cNvGrpSpPr/>
          <p:nvPr/>
        </p:nvGrpSpPr>
        <p:grpSpPr>
          <a:xfrm>
            <a:off x="2903282" y="1484783"/>
            <a:ext cx="3337437" cy="1270001"/>
            <a:chOff x="0" y="0"/>
            <a:chExt cx="3337435" cy="1270000"/>
          </a:xfrm>
        </p:grpSpPr>
        <p:sp>
          <p:nvSpPr>
            <p:cNvPr id="133" name="Text Box 5"/>
            <p:cNvSpPr/>
            <p:nvPr/>
          </p:nvSpPr>
          <p:spPr>
            <a:xfrm>
              <a:off x="0" y="474438"/>
              <a:ext cx="333743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프로젝트 기획</a:t>
              </a:r>
            </a:p>
          </p:txBody>
        </p:sp>
        <p:sp>
          <p:nvSpPr>
            <p:cNvPr id="134" name="Text Box 4"/>
            <p:cNvSpPr/>
            <p:nvPr/>
          </p:nvSpPr>
          <p:spPr>
            <a:xfrm>
              <a:off x="1668717"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200"/>
              </a:lvl1pPr>
            </a:lstStyle>
            <a:p>
              <a:pPr/>
              <a:r>
                <a:t>02</a:t>
              </a:r>
            </a:p>
          </p:txBody>
        </p:sp>
      </p:grpSp>
      <p:sp>
        <p:nvSpPr>
          <p:cNvPr id="136" name="Text Box 9"/>
          <p:cNvSpPr txBox="1"/>
          <p:nvPr/>
        </p:nvSpPr>
        <p:spPr>
          <a:xfrm>
            <a:off x="3074274" y="4574247"/>
            <a:ext cx="2995452" cy="14963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11015" indent="-439615">
              <a:lnSpc>
                <a:spcPct val="150000"/>
              </a:lnSpc>
              <a:buSzPct val="100000"/>
              <a:buAutoNum type="arabicPeriod" startAt="1"/>
              <a:defRPr sz="2300"/>
            </a:pPr>
            <a:r>
              <a:t> 기대효과</a:t>
            </a:r>
          </a:p>
          <a:p>
            <a:pPr marL="211015" indent="-439615">
              <a:lnSpc>
                <a:spcPct val="150000"/>
              </a:lnSpc>
              <a:buSzPct val="100000"/>
              <a:buAutoNum type="arabicPeriod" startAt="1"/>
              <a:defRPr sz="2300"/>
            </a:pPr>
            <a:r>
              <a:t> 요구사항 정의서</a:t>
            </a:r>
          </a:p>
          <a:p>
            <a:pPr marL="211015" indent="-439615">
              <a:lnSpc>
                <a:spcPct val="150000"/>
              </a:lnSpc>
              <a:buSzPct val="100000"/>
              <a:buAutoNum type="arabicPeriod" startAt="1"/>
              <a:defRPr sz="2300"/>
            </a:pPr>
            <a:r>
              <a:t>SWOT분석</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제목 1"/>
          <p:cNvSpPr txBox="1"/>
          <p:nvPr>
            <p:ph type="title"/>
          </p:nvPr>
        </p:nvSpPr>
        <p:spPr>
          <a:xfrm>
            <a:off x="395536" y="116632"/>
            <a:ext cx="7661196" cy="796908"/>
          </a:xfrm>
          <a:prstGeom prst="rect">
            <a:avLst/>
          </a:prstGeom>
        </p:spPr>
        <p:txBody>
          <a:bodyPr/>
          <a:lstStyle/>
          <a:p>
            <a:pPr/>
            <a:r>
              <a:t>2-1 기대효과</a:t>
            </a:r>
          </a:p>
        </p:txBody>
      </p:sp>
      <p:sp>
        <p:nvSpPr>
          <p:cNvPr id="139" name="서비스"/>
          <p:cNvSpPr txBox="1"/>
          <p:nvPr/>
        </p:nvSpPr>
        <p:spPr>
          <a:xfrm>
            <a:off x="1590349" y="5009511"/>
            <a:ext cx="799085" cy="3890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solidFill>
                  <a:srgbClr val="404241"/>
                </a:solidFill>
              </a:defRPr>
            </a:lvl1pPr>
          </a:lstStyle>
          <a:p>
            <a:pPr/>
            <a:r>
              <a:t>서비스</a:t>
            </a:r>
          </a:p>
        </p:txBody>
      </p:sp>
      <p:sp>
        <p:nvSpPr>
          <p:cNvPr id="140" name="편리성"/>
          <p:cNvSpPr txBox="1"/>
          <p:nvPr/>
        </p:nvSpPr>
        <p:spPr>
          <a:xfrm>
            <a:off x="4172458" y="4998353"/>
            <a:ext cx="799085" cy="3890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solidFill>
                  <a:srgbClr val="404241"/>
                </a:solidFill>
              </a:defRPr>
            </a:lvl1pPr>
          </a:lstStyle>
          <a:p>
            <a:pPr/>
            <a:r>
              <a:t>편리성</a:t>
            </a:r>
          </a:p>
        </p:txBody>
      </p:sp>
      <p:sp>
        <p:nvSpPr>
          <p:cNvPr id="141" name="사회적 이슈 해결"/>
          <p:cNvSpPr txBox="1"/>
          <p:nvPr/>
        </p:nvSpPr>
        <p:spPr>
          <a:xfrm>
            <a:off x="6220977" y="4942564"/>
            <a:ext cx="1880109" cy="3890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solidFill>
                  <a:srgbClr val="404241"/>
                </a:solidFill>
              </a:defRPr>
            </a:lvl1pPr>
          </a:lstStyle>
          <a:p>
            <a:pPr/>
            <a:r>
              <a:t>사회적 이슈 해결</a:t>
            </a:r>
          </a:p>
        </p:txBody>
      </p:sp>
      <p:grpSp>
        <p:nvGrpSpPr>
          <p:cNvPr id="144" name="그룹"/>
          <p:cNvGrpSpPr/>
          <p:nvPr/>
        </p:nvGrpSpPr>
        <p:grpSpPr>
          <a:xfrm>
            <a:off x="6240599" y="2314935"/>
            <a:ext cx="1840865" cy="2296907"/>
            <a:chOff x="0" y="0"/>
            <a:chExt cx="1840863" cy="2296906"/>
          </a:xfrm>
        </p:grpSpPr>
        <p:sp>
          <p:nvSpPr>
            <p:cNvPr id="142"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pic>
          <p:nvPicPr>
            <p:cNvPr id="143" name="그림 3" descr="그림 3"/>
            <p:cNvPicPr>
              <a:picLocks noChangeAspect="1"/>
            </p:cNvPicPr>
            <p:nvPr/>
          </p:nvPicPr>
          <p:blipFill>
            <a:blip r:embed="rId2">
              <a:extLst/>
            </a:blip>
            <a:stretch>
              <a:fillRect/>
            </a:stretch>
          </p:blipFill>
          <p:spPr>
            <a:xfrm>
              <a:off x="171398" y="197622"/>
              <a:ext cx="1498067" cy="1721307"/>
            </a:xfrm>
            <a:prstGeom prst="rect">
              <a:avLst/>
            </a:prstGeom>
            <a:ln w="12700" cap="flat">
              <a:noFill/>
              <a:miter lim="400000"/>
            </a:ln>
            <a:effectLst/>
          </p:spPr>
        </p:pic>
      </p:grpSp>
      <p:grpSp>
        <p:nvGrpSpPr>
          <p:cNvPr id="150" name="그룹"/>
          <p:cNvGrpSpPr/>
          <p:nvPr/>
        </p:nvGrpSpPr>
        <p:grpSpPr>
          <a:xfrm>
            <a:off x="3651568" y="2370724"/>
            <a:ext cx="1840864" cy="2296907"/>
            <a:chOff x="0" y="0"/>
            <a:chExt cx="1840863" cy="2296906"/>
          </a:xfrm>
        </p:grpSpPr>
        <p:sp>
          <p:nvSpPr>
            <p:cNvPr id="145"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nvGrpSpPr>
            <p:cNvPr id="149" name="그룹"/>
            <p:cNvGrpSpPr/>
            <p:nvPr/>
          </p:nvGrpSpPr>
          <p:grpSpPr>
            <a:xfrm>
              <a:off x="195253" y="423275"/>
              <a:ext cx="1450357" cy="1450356"/>
              <a:chOff x="0" y="0"/>
              <a:chExt cx="1450355" cy="1450355"/>
            </a:xfrm>
          </p:grpSpPr>
          <p:sp>
            <p:nvSpPr>
              <p:cNvPr id="146" name="원"/>
              <p:cNvSpPr/>
              <p:nvPr/>
            </p:nvSpPr>
            <p:spPr>
              <a:xfrm>
                <a:off x="0" y="0"/>
                <a:ext cx="1450356" cy="1450356"/>
              </a:xfrm>
              <a:prstGeom prst="ellipse">
                <a:avLst/>
              </a:prstGeom>
              <a:solidFill>
                <a:srgbClr val="B7E2DE"/>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47" name="올린 엄지"/>
              <p:cNvSpPr/>
              <p:nvPr/>
            </p:nvSpPr>
            <p:spPr>
              <a:xfrm>
                <a:off x="414185" y="172680"/>
                <a:ext cx="621984" cy="681870"/>
              </a:xfrm>
              <a:custGeom>
                <a:avLst/>
                <a:gdLst/>
                <a:ahLst/>
                <a:cxnLst>
                  <a:cxn ang="0">
                    <a:pos x="wd2" y="hd2"/>
                  </a:cxn>
                  <a:cxn ang="5400000">
                    <a:pos x="wd2" y="hd2"/>
                  </a:cxn>
                  <a:cxn ang="10800000">
                    <a:pos x="wd2" y="hd2"/>
                  </a:cxn>
                  <a:cxn ang="16200000">
                    <a:pos x="wd2" y="hd2"/>
                  </a:cxn>
                </a:cxnLst>
                <a:rect l="0" t="0" r="r" b="b"/>
                <a:pathLst>
                  <a:path w="21030" h="21599" fill="norm" stroke="1"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7"/>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FFFFFF"/>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48" name="Easy"/>
              <p:cNvSpPr txBox="1"/>
              <p:nvPr/>
            </p:nvSpPr>
            <p:spPr>
              <a:xfrm>
                <a:off x="401486" y="950340"/>
                <a:ext cx="619651" cy="344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solidFill>
                      <a:srgbClr val="404241"/>
                    </a:solidFill>
                  </a:defRPr>
                </a:lvl1pPr>
              </a:lstStyle>
              <a:p>
                <a:pPr/>
                <a:r>
                  <a:t>Easy</a:t>
                </a:r>
              </a:p>
            </p:txBody>
          </p:sp>
        </p:grpSp>
      </p:grpSp>
      <p:grpSp>
        <p:nvGrpSpPr>
          <p:cNvPr id="153" name="그룹"/>
          <p:cNvGrpSpPr/>
          <p:nvPr/>
        </p:nvGrpSpPr>
        <p:grpSpPr>
          <a:xfrm>
            <a:off x="1069459" y="2381882"/>
            <a:ext cx="1840864" cy="2296907"/>
            <a:chOff x="0" y="0"/>
            <a:chExt cx="1840863" cy="2296906"/>
          </a:xfrm>
        </p:grpSpPr>
        <p:sp>
          <p:nvSpPr>
            <p:cNvPr id="151" name="모서리가 둥근 직사각형"/>
            <p:cNvSpPr/>
            <p:nvPr/>
          </p:nvSpPr>
          <p:spPr>
            <a:xfrm>
              <a:off x="0" y="0"/>
              <a:ext cx="1840864" cy="2296907"/>
            </a:xfrm>
            <a:prstGeom prst="roundRect">
              <a:avLst>
                <a:gd name="adj" fmla="val 15000"/>
              </a:avLst>
            </a:prstGeom>
            <a:solidFill>
              <a:srgbClr val="FFFFFF"/>
            </a:solidFill>
            <a:ln w="25400" cap="flat">
              <a:solidFill>
                <a:srgbClr val="196649"/>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sp>
          <p:nvSpPr>
            <p:cNvPr id="152" name="오세아니아 지구본"/>
            <p:cNvSpPr/>
            <p:nvPr/>
          </p:nvSpPr>
          <p:spPr>
            <a:xfrm>
              <a:off x="215581" y="443602"/>
              <a:ext cx="1409701"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655"/>
                  </a:moveTo>
                  <a:cubicBezTo>
                    <a:pt x="16404" y="655"/>
                    <a:pt x="20945" y="5196"/>
                    <a:pt x="20945" y="10800"/>
                  </a:cubicBezTo>
                  <a:cubicBezTo>
                    <a:pt x="20945" y="16420"/>
                    <a:pt x="16420" y="20945"/>
                    <a:pt x="10802" y="20945"/>
                  </a:cubicBezTo>
                  <a:cubicBezTo>
                    <a:pt x="5199" y="20945"/>
                    <a:pt x="655" y="16404"/>
                    <a:pt x="655" y="10800"/>
                  </a:cubicBezTo>
                  <a:cubicBezTo>
                    <a:pt x="655" y="10343"/>
                    <a:pt x="686" y="9894"/>
                    <a:pt x="744" y="9453"/>
                  </a:cubicBezTo>
                  <a:cubicBezTo>
                    <a:pt x="765" y="9294"/>
                    <a:pt x="868" y="9156"/>
                    <a:pt x="1014" y="9089"/>
                  </a:cubicBezTo>
                  <a:lnTo>
                    <a:pt x="1385" y="8917"/>
                  </a:lnTo>
                  <a:cubicBezTo>
                    <a:pt x="1521" y="8855"/>
                    <a:pt x="1619" y="8732"/>
                    <a:pt x="1649" y="8586"/>
                  </a:cubicBezTo>
                  <a:lnTo>
                    <a:pt x="1789" y="7901"/>
                  </a:lnTo>
                  <a:cubicBezTo>
                    <a:pt x="1820" y="7750"/>
                    <a:pt x="1990" y="7674"/>
                    <a:pt x="2123" y="7752"/>
                  </a:cubicBezTo>
                  <a:lnTo>
                    <a:pt x="2305" y="7860"/>
                  </a:lnTo>
                  <a:cubicBezTo>
                    <a:pt x="2403" y="7918"/>
                    <a:pt x="2466" y="8020"/>
                    <a:pt x="2472" y="8134"/>
                  </a:cubicBezTo>
                  <a:lnTo>
                    <a:pt x="2489" y="8421"/>
                  </a:lnTo>
                  <a:cubicBezTo>
                    <a:pt x="2497" y="8548"/>
                    <a:pt x="2553" y="8668"/>
                    <a:pt x="2644" y="8756"/>
                  </a:cubicBezTo>
                  <a:lnTo>
                    <a:pt x="2707" y="8817"/>
                  </a:lnTo>
                  <a:cubicBezTo>
                    <a:pt x="2828" y="8934"/>
                    <a:pt x="2883" y="9104"/>
                    <a:pt x="2855" y="9269"/>
                  </a:cubicBezTo>
                  <a:lnTo>
                    <a:pt x="2762" y="9806"/>
                  </a:lnTo>
                  <a:cubicBezTo>
                    <a:pt x="2750" y="9878"/>
                    <a:pt x="2749" y="9951"/>
                    <a:pt x="2759" y="10024"/>
                  </a:cubicBezTo>
                  <a:lnTo>
                    <a:pt x="2923" y="11215"/>
                  </a:lnTo>
                  <a:cubicBezTo>
                    <a:pt x="2948" y="11398"/>
                    <a:pt x="3188" y="11449"/>
                    <a:pt x="3284" y="11291"/>
                  </a:cubicBezTo>
                  <a:lnTo>
                    <a:pt x="3561" y="10837"/>
                  </a:lnTo>
                  <a:cubicBezTo>
                    <a:pt x="3590" y="10789"/>
                    <a:pt x="3611" y="10737"/>
                    <a:pt x="3621" y="10682"/>
                  </a:cubicBezTo>
                  <a:lnTo>
                    <a:pt x="3731" y="10137"/>
                  </a:lnTo>
                  <a:cubicBezTo>
                    <a:pt x="3753" y="10026"/>
                    <a:pt x="3819" y="9929"/>
                    <a:pt x="3913" y="9869"/>
                  </a:cubicBezTo>
                  <a:lnTo>
                    <a:pt x="5076" y="9124"/>
                  </a:lnTo>
                  <a:cubicBezTo>
                    <a:pt x="5328" y="8963"/>
                    <a:pt x="5654" y="9167"/>
                    <a:pt x="5618" y="9464"/>
                  </a:cubicBezTo>
                  <a:lnTo>
                    <a:pt x="5530" y="10169"/>
                  </a:lnTo>
                  <a:cubicBezTo>
                    <a:pt x="5513" y="10301"/>
                    <a:pt x="5615" y="10418"/>
                    <a:pt x="5748" y="10420"/>
                  </a:cubicBezTo>
                  <a:lnTo>
                    <a:pt x="5886" y="10424"/>
                  </a:lnTo>
                  <a:cubicBezTo>
                    <a:pt x="6011" y="10426"/>
                    <a:pt x="6110" y="10530"/>
                    <a:pt x="6105" y="10655"/>
                  </a:cubicBezTo>
                  <a:lnTo>
                    <a:pt x="6078" y="11411"/>
                  </a:lnTo>
                  <a:cubicBezTo>
                    <a:pt x="6074" y="11536"/>
                    <a:pt x="6100" y="11661"/>
                    <a:pt x="6154" y="11774"/>
                  </a:cubicBezTo>
                  <a:lnTo>
                    <a:pt x="6375" y="12236"/>
                  </a:lnTo>
                  <a:cubicBezTo>
                    <a:pt x="6442" y="12374"/>
                    <a:pt x="6309" y="12523"/>
                    <a:pt x="6164" y="12474"/>
                  </a:cubicBezTo>
                  <a:lnTo>
                    <a:pt x="5854" y="12369"/>
                  </a:lnTo>
                  <a:cubicBezTo>
                    <a:pt x="5681" y="12311"/>
                    <a:pt x="5531" y="12501"/>
                    <a:pt x="5628" y="12656"/>
                  </a:cubicBezTo>
                  <a:lnTo>
                    <a:pt x="6762" y="14465"/>
                  </a:lnTo>
                  <a:cubicBezTo>
                    <a:pt x="6900" y="14686"/>
                    <a:pt x="7111" y="14850"/>
                    <a:pt x="7359" y="14929"/>
                  </a:cubicBezTo>
                  <a:lnTo>
                    <a:pt x="8954" y="15437"/>
                  </a:lnTo>
                  <a:cubicBezTo>
                    <a:pt x="9097" y="15483"/>
                    <a:pt x="9250" y="15493"/>
                    <a:pt x="9398" y="15468"/>
                  </a:cubicBezTo>
                  <a:lnTo>
                    <a:pt x="9985" y="15368"/>
                  </a:lnTo>
                  <a:cubicBezTo>
                    <a:pt x="10080" y="15352"/>
                    <a:pt x="10086" y="15217"/>
                    <a:pt x="9993" y="15193"/>
                  </a:cubicBezTo>
                  <a:lnTo>
                    <a:pt x="7941" y="14642"/>
                  </a:lnTo>
                  <a:cubicBezTo>
                    <a:pt x="7842" y="14616"/>
                    <a:pt x="7764" y="14539"/>
                    <a:pt x="7734" y="14440"/>
                  </a:cubicBezTo>
                  <a:lnTo>
                    <a:pt x="7707" y="14352"/>
                  </a:lnTo>
                  <a:cubicBezTo>
                    <a:pt x="7681" y="14265"/>
                    <a:pt x="7635" y="14185"/>
                    <a:pt x="7572" y="14119"/>
                  </a:cubicBezTo>
                  <a:lnTo>
                    <a:pt x="7042" y="13567"/>
                  </a:lnTo>
                  <a:cubicBezTo>
                    <a:pt x="6959" y="13481"/>
                    <a:pt x="7015" y="13335"/>
                    <a:pt x="7135" y="13326"/>
                  </a:cubicBezTo>
                  <a:lnTo>
                    <a:pt x="7304" y="13314"/>
                  </a:lnTo>
                  <a:cubicBezTo>
                    <a:pt x="7390" y="13308"/>
                    <a:pt x="7451" y="13225"/>
                    <a:pt x="7432" y="13141"/>
                  </a:cubicBezTo>
                  <a:lnTo>
                    <a:pt x="7293" y="12518"/>
                  </a:lnTo>
                  <a:cubicBezTo>
                    <a:pt x="7263" y="12379"/>
                    <a:pt x="7195" y="12251"/>
                    <a:pt x="7096" y="12148"/>
                  </a:cubicBezTo>
                  <a:lnTo>
                    <a:pt x="6814" y="11855"/>
                  </a:lnTo>
                  <a:cubicBezTo>
                    <a:pt x="6741" y="11778"/>
                    <a:pt x="6705" y="11674"/>
                    <a:pt x="6715" y="11568"/>
                  </a:cubicBezTo>
                  <a:lnTo>
                    <a:pt x="6742" y="11288"/>
                  </a:lnTo>
                  <a:cubicBezTo>
                    <a:pt x="6756" y="11138"/>
                    <a:pt x="6952" y="11091"/>
                    <a:pt x="7032" y="11218"/>
                  </a:cubicBezTo>
                  <a:lnTo>
                    <a:pt x="7265" y="11590"/>
                  </a:lnTo>
                  <a:cubicBezTo>
                    <a:pt x="7353" y="11732"/>
                    <a:pt x="7532" y="11790"/>
                    <a:pt x="7687" y="11725"/>
                  </a:cubicBezTo>
                  <a:lnTo>
                    <a:pt x="8049" y="11573"/>
                  </a:lnTo>
                  <a:cubicBezTo>
                    <a:pt x="8229" y="11498"/>
                    <a:pt x="8353" y="11330"/>
                    <a:pt x="8373" y="11136"/>
                  </a:cubicBezTo>
                  <a:lnTo>
                    <a:pt x="8416" y="10726"/>
                  </a:lnTo>
                  <a:cubicBezTo>
                    <a:pt x="8426" y="10626"/>
                    <a:pt x="8388" y="10526"/>
                    <a:pt x="8314" y="10457"/>
                  </a:cubicBezTo>
                  <a:lnTo>
                    <a:pt x="7985" y="10152"/>
                  </a:lnTo>
                  <a:cubicBezTo>
                    <a:pt x="7859" y="10035"/>
                    <a:pt x="7847" y="9841"/>
                    <a:pt x="7958" y="9710"/>
                  </a:cubicBezTo>
                  <a:lnTo>
                    <a:pt x="8063" y="9587"/>
                  </a:lnTo>
                  <a:cubicBezTo>
                    <a:pt x="8153" y="9482"/>
                    <a:pt x="8299" y="9447"/>
                    <a:pt x="8427" y="9499"/>
                  </a:cubicBezTo>
                  <a:lnTo>
                    <a:pt x="8681" y="9602"/>
                  </a:lnTo>
                  <a:cubicBezTo>
                    <a:pt x="8773" y="9640"/>
                    <a:pt x="8878" y="9632"/>
                    <a:pt x="8964" y="9582"/>
                  </a:cubicBezTo>
                  <a:lnTo>
                    <a:pt x="10231" y="8834"/>
                  </a:lnTo>
                  <a:cubicBezTo>
                    <a:pt x="10410" y="8729"/>
                    <a:pt x="10540" y="8556"/>
                    <a:pt x="10591" y="8355"/>
                  </a:cubicBezTo>
                  <a:lnTo>
                    <a:pt x="10675" y="8019"/>
                  </a:lnTo>
                  <a:cubicBezTo>
                    <a:pt x="10698" y="7926"/>
                    <a:pt x="10692" y="7827"/>
                    <a:pt x="10655" y="7739"/>
                  </a:cubicBezTo>
                  <a:lnTo>
                    <a:pt x="10179" y="6595"/>
                  </a:lnTo>
                  <a:cubicBezTo>
                    <a:pt x="10122" y="6458"/>
                    <a:pt x="10207" y="6304"/>
                    <a:pt x="10353" y="6279"/>
                  </a:cubicBezTo>
                  <a:lnTo>
                    <a:pt x="10711" y="6218"/>
                  </a:lnTo>
                  <a:cubicBezTo>
                    <a:pt x="10767" y="6209"/>
                    <a:pt x="10825" y="6230"/>
                    <a:pt x="10861" y="6274"/>
                  </a:cubicBezTo>
                  <a:lnTo>
                    <a:pt x="11190" y="6676"/>
                  </a:lnTo>
                  <a:cubicBezTo>
                    <a:pt x="11210" y="6701"/>
                    <a:pt x="11223" y="6732"/>
                    <a:pt x="11225" y="6764"/>
                  </a:cubicBezTo>
                  <a:lnTo>
                    <a:pt x="11259" y="7131"/>
                  </a:lnTo>
                  <a:cubicBezTo>
                    <a:pt x="11270" y="7254"/>
                    <a:pt x="11412" y="7319"/>
                    <a:pt x="11512" y="7246"/>
                  </a:cubicBezTo>
                  <a:lnTo>
                    <a:pt x="11721" y="7094"/>
                  </a:lnTo>
                  <a:cubicBezTo>
                    <a:pt x="11814" y="7028"/>
                    <a:pt x="11870" y="6924"/>
                    <a:pt x="11877" y="6811"/>
                  </a:cubicBezTo>
                  <a:lnTo>
                    <a:pt x="11919" y="6053"/>
                  </a:lnTo>
                  <a:cubicBezTo>
                    <a:pt x="11929" y="5875"/>
                    <a:pt x="12067" y="5731"/>
                    <a:pt x="12244" y="5712"/>
                  </a:cubicBezTo>
                  <a:lnTo>
                    <a:pt x="12398" y="5695"/>
                  </a:lnTo>
                  <a:cubicBezTo>
                    <a:pt x="12534" y="5681"/>
                    <a:pt x="12649" y="5593"/>
                    <a:pt x="12698" y="5466"/>
                  </a:cubicBezTo>
                  <a:lnTo>
                    <a:pt x="13066" y="4521"/>
                  </a:lnTo>
                  <a:cubicBezTo>
                    <a:pt x="13108" y="4414"/>
                    <a:pt x="13081" y="4294"/>
                    <a:pt x="12999" y="4215"/>
                  </a:cubicBezTo>
                  <a:lnTo>
                    <a:pt x="12555" y="3788"/>
                  </a:lnTo>
                  <a:cubicBezTo>
                    <a:pt x="12449" y="3687"/>
                    <a:pt x="12482" y="3512"/>
                    <a:pt x="12617" y="3458"/>
                  </a:cubicBezTo>
                  <a:lnTo>
                    <a:pt x="13360" y="3159"/>
                  </a:lnTo>
                  <a:cubicBezTo>
                    <a:pt x="13426" y="3132"/>
                    <a:pt x="13488" y="3094"/>
                    <a:pt x="13539" y="3044"/>
                  </a:cubicBezTo>
                  <a:lnTo>
                    <a:pt x="13983" y="2617"/>
                  </a:lnTo>
                  <a:cubicBezTo>
                    <a:pt x="14080" y="2523"/>
                    <a:pt x="14239" y="2618"/>
                    <a:pt x="14204" y="2749"/>
                  </a:cubicBezTo>
                  <a:lnTo>
                    <a:pt x="14101" y="3129"/>
                  </a:lnTo>
                  <a:cubicBezTo>
                    <a:pt x="14047" y="3354"/>
                    <a:pt x="14095" y="3591"/>
                    <a:pt x="14229" y="3780"/>
                  </a:cubicBezTo>
                  <a:lnTo>
                    <a:pt x="14445" y="4084"/>
                  </a:lnTo>
                  <a:cubicBezTo>
                    <a:pt x="14551" y="4232"/>
                    <a:pt x="14779" y="4204"/>
                    <a:pt x="14847" y="4035"/>
                  </a:cubicBezTo>
                  <a:lnTo>
                    <a:pt x="15024" y="3588"/>
                  </a:lnTo>
                  <a:cubicBezTo>
                    <a:pt x="15048" y="3528"/>
                    <a:pt x="15045" y="3460"/>
                    <a:pt x="15017" y="3402"/>
                  </a:cubicBezTo>
                  <a:lnTo>
                    <a:pt x="14786" y="2924"/>
                  </a:lnTo>
                  <a:cubicBezTo>
                    <a:pt x="14731" y="2811"/>
                    <a:pt x="14720" y="2683"/>
                    <a:pt x="14754" y="2562"/>
                  </a:cubicBezTo>
                  <a:lnTo>
                    <a:pt x="14863" y="2168"/>
                  </a:lnTo>
                  <a:cubicBezTo>
                    <a:pt x="14910" y="2004"/>
                    <a:pt x="14793" y="1838"/>
                    <a:pt x="14622" y="1826"/>
                  </a:cubicBezTo>
                  <a:lnTo>
                    <a:pt x="13677" y="1757"/>
                  </a:lnTo>
                  <a:cubicBezTo>
                    <a:pt x="13581" y="1750"/>
                    <a:pt x="13489" y="1795"/>
                    <a:pt x="13434" y="1875"/>
                  </a:cubicBezTo>
                  <a:lnTo>
                    <a:pt x="13365" y="1976"/>
                  </a:lnTo>
                  <a:cubicBezTo>
                    <a:pt x="13283" y="2095"/>
                    <a:pt x="13144" y="2161"/>
                    <a:pt x="13000" y="2150"/>
                  </a:cubicBezTo>
                  <a:lnTo>
                    <a:pt x="11441" y="2033"/>
                  </a:lnTo>
                  <a:cubicBezTo>
                    <a:pt x="11298" y="2023"/>
                    <a:pt x="11159" y="1984"/>
                    <a:pt x="11031" y="1919"/>
                  </a:cubicBezTo>
                  <a:lnTo>
                    <a:pt x="10176" y="1480"/>
                  </a:lnTo>
                  <a:cubicBezTo>
                    <a:pt x="10054" y="1418"/>
                    <a:pt x="9916" y="1394"/>
                    <a:pt x="9781" y="1414"/>
                  </a:cubicBezTo>
                  <a:lnTo>
                    <a:pt x="8831" y="1556"/>
                  </a:lnTo>
                  <a:cubicBezTo>
                    <a:pt x="8531" y="1600"/>
                    <a:pt x="8227" y="1517"/>
                    <a:pt x="7992" y="1326"/>
                  </a:cubicBezTo>
                  <a:lnTo>
                    <a:pt x="7955" y="1296"/>
                  </a:lnTo>
                  <a:cubicBezTo>
                    <a:pt x="7864" y="1223"/>
                    <a:pt x="7893" y="1076"/>
                    <a:pt x="8006" y="1045"/>
                  </a:cubicBezTo>
                  <a:cubicBezTo>
                    <a:pt x="8893" y="791"/>
                    <a:pt x="9831" y="655"/>
                    <a:pt x="10800" y="655"/>
                  </a:cubicBezTo>
                  <a:close/>
                  <a:moveTo>
                    <a:pt x="13503" y="4939"/>
                  </a:moveTo>
                  <a:cubicBezTo>
                    <a:pt x="13393" y="4929"/>
                    <a:pt x="13300" y="5019"/>
                    <a:pt x="13306" y="5130"/>
                  </a:cubicBezTo>
                  <a:lnTo>
                    <a:pt x="13324" y="5489"/>
                  </a:lnTo>
                  <a:cubicBezTo>
                    <a:pt x="13327" y="5543"/>
                    <a:pt x="13322" y="5597"/>
                    <a:pt x="13309" y="5650"/>
                  </a:cubicBezTo>
                  <a:lnTo>
                    <a:pt x="13176" y="6168"/>
                  </a:lnTo>
                  <a:cubicBezTo>
                    <a:pt x="13146" y="6286"/>
                    <a:pt x="13062" y="6383"/>
                    <a:pt x="12948" y="6429"/>
                  </a:cubicBezTo>
                  <a:lnTo>
                    <a:pt x="12437" y="6637"/>
                  </a:lnTo>
                  <a:cubicBezTo>
                    <a:pt x="12281" y="6700"/>
                    <a:pt x="12170" y="6840"/>
                    <a:pt x="12145" y="7007"/>
                  </a:cubicBezTo>
                  <a:lnTo>
                    <a:pt x="12089" y="7390"/>
                  </a:lnTo>
                  <a:cubicBezTo>
                    <a:pt x="12068" y="7531"/>
                    <a:pt x="12257" y="7594"/>
                    <a:pt x="12325" y="7469"/>
                  </a:cubicBezTo>
                  <a:lnTo>
                    <a:pt x="12462" y="7217"/>
                  </a:lnTo>
                  <a:cubicBezTo>
                    <a:pt x="12512" y="7125"/>
                    <a:pt x="12597" y="7056"/>
                    <a:pt x="12698" y="7027"/>
                  </a:cubicBezTo>
                  <a:lnTo>
                    <a:pt x="13348" y="6838"/>
                  </a:lnTo>
                  <a:cubicBezTo>
                    <a:pt x="13558" y="6777"/>
                    <a:pt x="13712" y="6601"/>
                    <a:pt x="13746" y="6386"/>
                  </a:cubicBezTo>
                  <a:lnTo>
                    <a:pt x="13800" y="6043"/>
                  </a:lnTo>
                  <a:cubicBezTo>
                    <a:pt x="13808" y="5995"/>
                    <a:pt x="13804" y="5946"/>
                    <a:pt x="13790" y="5900"/>
                  </a:cubicBezTo>
                  <a:lnTo>
                    <a:pt x="13724" y="5675"/>
                  </a:lnTo>
                  <a:cubicBezTo>
                    <a:pt x="13701" y="5597"/>
                    <a:pt x="13708" y="5513"/>
                    <a:pt x="13743" y="5441"/>
                  </a:cubicBezTo>
                  <a:lnTo>
                    <a:pt x="13849" y="5218"/>
                  </a:lnTo>
                  <a:cubicBezTo>
                    <a:pt x="13904" y="5104"/>
                    <a:pt x="13829" y="4971"/>
                    <a:pt x="13704" y="4960"/>
                  </a:cubicBezTo>
                  <a:lnTo>
                    <a:pt x="13503" y="4939"/>
                  </a:lnTo>
                  <a:close/>
                  <a:moveTo>
                    <a:pt x="10601" y="9850"/>
                  </a:moveTo>
                  <a:cubicBezTo>
                    <a:pt x="10489" y="9838"/>
                    <a:pt x="10384" y="9911"/>
                    <a:pt x="10356" y="10020"/>
                  </a:cubicBezTo>
                  <a:lnTo>
                    <a:pt x="10241" y="10474"/>
                  </a:lnTo>
                  <a:cubicBezTo>
                    <a:pt x="10217" y="10572"/>
                    <a:pt x="10238" y="10674"/>
                    <a:pt x="10299" y="10754"/>
                  </a:cubicBezTo>
                  <a:lnTo>
                    <a:pt x="10506" y="11028"/>
                  </a:lnTo>
                  <a:cubicBezTo>
                    <a:pt x="10562" y="11102"/>
                    <a:pt x="10597" y="11189"/>
                    <a:pt x="10609" y="11281"/>
                  </a:cubicBezTo>
                  <a:lnTo>
                    <a:pt x="10690" y="11917"/>
                  </a:lnTo>
                  <a:cubicBezTo>
                    <a:pt x="10702" y="12005"/>
                    <a:pt x="10763" y="12079"/>
                    <a:pt x="10847" y="12106"/>
                  </a:cubicBezTo>
                  <a:lnTo>
                    <a:pt x="11004" y="12155"/>
                  </a:lnTo>
                  <a:cubicBezTo>
                    <a:pt x="11034" y="12164"/>
                    <a:pt x="11060" y="12180"/>
                    <a:pt x="11083" y="12201"/>
                  </a:cubicBezTo>
                  <a:lnTo>
                    <a:pt x="11198" y="12298"/>
                  </a:lnTo>
                  <a:cubicBezTo>
                    <a:pt x="11299" y="12386"/>
                    <a:pt x="11453" y="12368"/>
                    <a:pt x="11531" y="12260"/>
                  </a:cubicBezTo>
                  <a:lnTo>
                    <a:pt x="11647" y="12098"/>
                  </a:lnTo>
                  <a:cubicBezTo>
                    <a:pt x="11755" y="11948"/>
                    <a:pt x="11711" y="11737"/>
                    <a:pt x="11553" y="11642"/>
                  </a:cubicBezTo>
                  <a:lnTo>
                    <a:pt x="11467" y="11590"/>
                  </a:lnTo>
                  <a:cubicBezTo>
                    <a:pt x="11414" y="11558"/>
                    <a:pt x="11376" y="11506"/>
                    <a:pt x="11362" y="11446"/>
                  </a:cubicBezTo>
                  <a:lnTo>
                    <a:pt x="11308" y="11218"/>
                  </a:lnTo>
                  <a:cubicBezTo>
                    <a:pt x="11261" y="11018"/>
                    <a:pt x="11135" y="10846"/>
                    <a:pt x="10957" y="10741"/>
                  </a:cubicBezTo>
                  <a:cubicBezTo>
                    <a:pt x="10918" y="10718"/>
                    <a:pt x="10880" y="10694"/>
                    <a:pt x="10844" y="10673"/>
                  </a:cubicBezTo>
                  <a:cubicBezTo>
                    <a:pt x="10759" y="10623"/>
                    <a:pt x="10714" y="10524"/>
                    <a:pt x="10734" y="10427"/>
                  </a:cubicBezTo>
                  <a:cubicBezTo>
                    <a:pt x="10753" y="10337"/>
                    <a:pt x="10777" y="10222"/>
                    <a:pt x="10798" y="10123"/>
                  </a:cubicBezTo>
                  <a:cubicBezTo>
                    <a:pt x="10826" y="9992"/>
                    <a:pt x="10735" y="9864"/>
                    <a:pt x="10601" y="9850"/>
                  </a:cubicBezTo>
                  <a:close/>
                  <a:moveTo>
                    <a:pt x="9769" y="12255"/>
                  </a:moveTo>
                  <a:cubicBezTo>
                    <a:pt x="9712" y="12262"/>
                    <a:pt x="9658" y="12291"/>
                    <a:pt x="9619" y="12339"/>
                  </a:cubicBezTo>
                  <a:lnTo>
                    <a:pt x="9163" y="12887"/>
                  </a:lnTo>
                  <a:cubicBezTo>
                    <a:pt x="9125" y="12933"/>
                    <a:pt x="9071" y="12962"/>
                    <a:pt x="9013" y="12970"/>
                  </a:cubicBezTo>
                  <a:lnTo>
                    <a:pt x="8397" y="13054"/>
                  </a:lnTo>
                  <a:cubicBezTo>
                    <a:pt x="8247" y="13075"/>
                    <a:pt x="8154" y="13229"/>
                    <a:pt x="8206" y="13370"/>
                  </a:cubicBezTo>
                  <a:lnTo>
                    <a:pt x="8436" y="13986"/>
                  </a:lnTo>
                  <a:cubicBezTo>
                    <a:pt x="8459" y="14048"/>
                    <a:pt x="8506" y="14097"/>
                    <a:pt x="8567" y="14123"/>
                  </a:cubicBezTo>
                  <a:lnTo>
                    <a:pt x="9153" y="14361"/>
                  </a:lnTo>
                  <a:cubicBezTo>
                    <a:pt x="9253" y="14401"/>
                    <a:pt x="9368" y="14368"/>
                    <a:pt x="9431" y="14281"/>
                  </a:cubicBezTo>
                  <a:lnTo>
                    <a:pt x="9997" y="13513"/>
                  </a:lnTo>
                  <a:cubicBezTo>
                    <a:pt x="10042" y="13452"/>
                    <a:pt x="10055" y="13372"/>
                    <a:pt x="10031" y="13299"/>
                  </a:cubicBezTo>
                  <a:lnTo>
                    <a:pt x="9926" y="12985"/>
                  </a:lnTo>
                  <a:cubicBezTo>
                    <a:pt x="9902" y="12913"/>
                    <a:pt x="9913" y="12834"/>
                    <a:pt x="9958" y="12773"/>
                  </a:cubicBezTo>
                  <a:lnTo>
                    <a:pt x="10039" y="12663"/>
                  </a:lnTo>
                  <a:cubicBezTo>
                    <a:pt x="10117" y="12557"/>
                    <a:pt x="10093" y="12408"/>
                    <a:pt x="9987" y="12332"/>
                  </a:cubicBezTo>
                  <a:lnTo>
                    <a:pt x="9936" y="12297"/>
                  </a:lnTo>
                  <a:cubicBezTo>
                    <a:pt x="9886" y="12261"/>
                    <a:pt x="9826" y="12247"/>
                    <a:pt x="9769" y="12255"/>
                  </a:cubicBezTo>
                  <a:close/>
                  <a:moveTo>
                    <a:pt x="12638" y="13483"/>
                  </a:moveTo>
                  <a:cubicBezTo>
                    <a:pt x="12494" y="13483"/>
                    <a:pt x="12420" y="13655"/>
                    <a:pt x="12520" y="13760"/>
                  </a:cubicBezTo>
                  <a:lnTo>
                    <a:pt x="13038" y="14305"/>
                  </a:lnTo>
                  <a:cubicBezTo>
                    <a:pt x="13071" y="14340"/>
                    <a:pt x="13116" y="14363"/>
                    <a:pt x="13162" y="14372"/>
                  </a:cubicBezTo>
                  <a:lnTo>
                    <a:pt x="13547" y="14445"/>
                  </a:lnTo>
                  <a:cubicBezTo>
                    <a:pt x="13641" y="14463"/>
                    <a:pt x="13713" y="14536"/>
                    <a:pt x="13729" y="14629"/>
                  </a:cubicBezTo>
                  <a:lnTo>
                    <a:pt x="13760" y="14788"/>
                  </a:lnTo>
                  <a:cubicBezTo>
                    <a:pt x="13779" y="14892"/>
                    <a:pt x="13868" y="14971"/>
                    <a:pt x="13974" y="14977"/>
                  </a:cubicBezTo>
                  <a:lnTo>
                    <a:pt x="14566" y="15005"/>
                  </a:lnTo>
                  <a:cubicBezTo>
                    <a:pt x="14634" y="15008"/>
                    <a:pt x="14699" y="14982"/>
                    <a:pt x="14745" y="14933"/>
                  </a:cubicBezTo>
                  <a:lnTo>
                    <a:pt x="14816" y="14858"/>
                  </a:lnTo>
                  <a:cubicBezTo>
                    <a:pt x="14901" y="14768"/>
                    <a:pt x="15042" y="14760"/>
                    <a:pt x="15135" y="14842"/>
                  </a:cubicBezTo>
                  <a:lnTo>
                    <a:pt x="15353" y="15032"/>
                  </a:lnTo>
                  <a:cubicBezTo>
                    <a:pt x="15416" y="15087"/>
                    <a:pt x="15504" y="15105"/>
                    <a:pt x="15582" y="15076"/>
                  </a:cubicBezTo>
                  <a:lnTo>
                    <a:pt x="15790" y="15002"/>
                  </a:lnTo>
                  <a:cubicBezTo>
                    <a:pt x="15875" y="14971"/>
                    <a:pt x="15911" y="14868"/>
                    <a:pt x="15862" y="14791"/>
                  </a:cubicBezTo>
                  <a:lnTo>
                    <a:pt x="15550" y="14290"/>
                  </a:lnTo>
                  <a:cubicBezTo>
                    <a:pt x="15489" y="14191"/>
                    <a:pt x="15393" y="14120"/>
                    <a:pt x="15282" y="14087"/>
                  </a:cubicBezTo>
                  <a:lnTo>
                    <a:pt x="13918" y="13684"/>
                  </a:lnTo>
                  <a:cubicBezTo>
                    <a:pt x="13866" y="13669"/>
                    <a:pt x="13810" y="13673"/>
                    <a:pt x="13760" y="13696"/>
                  </a:cubicBezTo>
                  <a:lnTo>
                    <a:pt x="13492" y="13817"/>
                  </a:lnTo>
                  <a:cubicBezTo>
                    <a:pt x="13396" y="13860"/>
                    <a:pt x="13284" y="13834"/>
                    <a:pt x="13218" y="13751"/>
                  </a:cubicBezTo>
                  <a:lnTo>
                    <a:pt x="13073" y="13569"/>
                  </a:lnTo>
                  <a:cubicBezTo>
                    <a:pt x="13029" y="13515"/>
                    <a:pt x="12962" y="13483"/>
                    <a:pt x="12892" y="13483"/>
                  </a:cubicBezTo>
                  <a:lnTo>
                    <a:pt x="12638" y="13483"/>
                  </a:lnTo>
                  <a:close/>
                  <a:moveTo>
                    <a:pt x="14619" y="15525"/>
                  </a:moveTo>
                  <a:cubicBezTo>
                    <a:pt x="14562" y="15532"/>
                    <a:pt x="14508" y="15570"/>
                    <a:pt x="14487" y="15635"/>
                  </a:cubicBezTo>
                  <a:lnTo>
                    <a:pt x="14276" y="16303"/>
                  </a:lnTo>
                  <a:cubicBezTo>
                    <a:pt x="14240" y="16417"/>
                    <a:pt x="14114" y="16478"/>
                    <a:pt x="14001" y="16435"/>
                  </a:cubicBezTo>
                  <a:lnTo>
                    <a:pt x="13535" y="16252"/>
                  </a:lnTo>
                  <a:cubicBezTo>
                    <a:pt x="13447" y="16218"/>
                    <a:pt x="13392" y="16127"/>
                    <a:pt x="13404" y="16033"/>
                  </a:cubicBezTo>
                  <a:lnTo>
                    <a:pt x="13412" y="15976"/>
                  </a:lnTo>
                  <a:cubicBezTo>
                    <a:pt x="13432" y="15816"/>
                    <a:pt x="13322" y="15668"/>
                    <a:pt x="13164" y="15638"/>
                  </a:cubicBezTo>
                  <a:lnTo>
                    <a:pt x="12921" y="15592"/>
                  </a:lnTo>
                  <a:cubicBezTo>
                    <a:pt x="12817" y="15573"/>
                    <a:pt x="12709" y="15608"/>
                    <a:pt x="12638" y="15687"/>
                  </a:cubicBezTo>
                  <a:lnTo>
                    <a:pt x="12282" y="16078"/>
                  </a:lnTo>
                  <a:cubicBezTo>
                    <a:pt x="12211" y="16155"/>
                    <a:pt x="12096" y="16169"/>
                    <a:pt x="12010" y="16111"/>
                  </a:cubicBezTo>
                  <a:lnTo>
                    <a:pt x="11954" y="16072"/>
                  </a:lnTo>
                  <a:cubicBezTo>
                    <a:pt x="11804" y="15969"/>
                    <a:pt x="11617" y="15937"/>
                    <a:pt x="11441" y="15982"/>
                  </a:cubicBezTo>
                  <a:cubicBezTo>
                    <a:pt x="11227" y="16038"/>
                    <a:pt x="11057" y="16202"/>
                    <a:pt x="10994" y="16414"/>
                  </a:cubicBezTo>
                  <a:lnTo>
                    <a:pt x="10879" y="16802"/>
                  </a:lnTo>
                  <a:cubicBezTo>
                    <a:pt x="10832" y="16962"/>
                    <a:pt x="10691" y="17076"/>
                    <a:pt x="10525" y="17091"/>
                  </a:cubicBezTo>
                  <a:lnTo>
                    <a:pt x="9580" y="17177"/>
                  </a:lnTo>
                  <a:cubicBezTo>
                    <a:pt x="9401" y="17193"/>
                    <a:pt x="9281" y="17369"/>
                    <a:pt x="9332" y="17542"/>
                  </a:cubicBezTo>
                  <a:cubicBezTo>
                    <a:pt x="9459" y="17974"/>
                    <a:pt x="9694" y="18715"/>
                    <a:pt x="9821" y="19114"/>
                  </a:cubicBezTo>
                  <a:cubicBezTo>
                    <a:pt x="9870" y="19269"/>
                    <a:pt x="10030" y="19360"/>
                    <a:pt x="10187" y="19324"/>
                  </a:cubicBezTo>
                  <a:cubicBezTo>
                    <a:pt x="10741" y="19195"/>
                    <a:pt x="11960" y="18912"/>
                    <a:pt x="12319" y="18829"/>
                  </a:cubicBezTo>
                  <a:cubicBezTo>
                    <a:pt x="12384" y="18814"/>
                    <a:pt x="12452" y="18832"/>
                    <a:pt x="12503" y="18876"/>
                  </a:cubicBezTo>
                  <a:lnTo>
                    <a:pt x="12744" y="19089"/>
                  </a:lnTo>
                  <a:cubicBezTo>
                    <a:pt x="12799" y="19137"/>
                    <a:pt x="12873" y="19153"/>
                    <a:pt x="12943" y="19131"/>
                  </a:cubicBezTo>
                  <a:lnTo>
                    <a:pt x="13056" y="19096"/>
                  </a:lnTo>
                  <a:cubicBezTo>
                    <a:pt x="13147" y="19067"/>
                    <a:pt x="13244" y="19104"/>
                    <a:pt x="13294" y="19185"/>
                  </a:cubicBezTo>
                  <a:lnTo>
                    <a:pt x="13392" y="19342"/>
                  </a:lnTo>
                  <a:cubicBezTo>
                    <a:pt x="13473" y="19473"/>
                    <a:pt x="13622" y="19546"/>
                    <a:pt x="13775" y="19528"/>
                  </a:cubicBezTo>
                  <a:lnTo>
                    <a:pt x="14496" y="19443"/>
                  </a:lnTo>
                  <a:cubicBezTo>
                    <a:pt x="14738" y="19415"/>
                    <a:pt x="14953" y="19273"/>
                    <a:pt x="15074" y="19062"/>
                  </a:cubicBezTo>
                  <a:lnTo>
                    <a:pt x="15829" y="17749"/>
                  </a:lnTo>
                  <a:cubicBezTo>
                    <a:pt x="15919" y="17592"/>
                    <a:pt x="15916" y="17396"/>
                    <a:pt x="15819" y="17243"/>
                  </a:cubicBezTo>
                  <a:lnTo>
                    <a:pt x="14774" y="15598"/>
                  </a:lnTo>
                  <a:cubicBezTo>
                    <a:pt x="14738" y="15541"/>
                    <a:pt x="14676" y="15518"/>
                    <a:pt x="14619" y="15525"/>
                  </a:cubicBezTo>
                  <a:close/>
                </a:path>
              </a:pathLst>
            </a:custGeom>
            <a:solidFill>
              <a:srgbClr val="9FD45C"/>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a:defRPr sz="1800">
                  <a:solidFill>
                    <a:srgbClr val="000000"/>
                  </a:solidFill>
                  <a:latin typeface="Arial"/>
                  <a:ea typeface="Arial"/>
                  <a:cs typeface="Arial"/>
                  <a:sym typeface="Aria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제목 1"/>
          <p:cNvSpPr txBox="1"/>
          <p:nvPr>
            <p:ph type="title"/>
          </p:nvPr>
        </p:nvSpPr>
        <p:spPr>
          <a:xfrm>
            <a:off x="395536" y="116632"/>
            <a:ext cx="7661196" cy="796908"/>
          </a:xfrm>
          <a:prstGeom prst="rect">
            <a:avLst/>
          </a:prstGeom>
        </p:spPr>
        <p:txBody>
          <a:bodyPr/>
          <a:lstStyle/>
          <a:p>
            <a:pPr/>
            <a:r>
              <a:t>2-2 요구사항 정의서</a:t>
            </a:r>
          </a:p>
        </p:txBody>
      </p:sp>
      <p:graphicFrame>
        <p:nvGraphicFramePr>
          <p:cNvPr id="156" name="표"/>
          <p:cNvGraphicFramePr/>
          <p:nvPr/>
        </p:nvGraphicFramePr>
        <p:xfrm>
          <a:off x="741401" y="1704879"/>
          <a:ext cx="7673897" cy="4204157"/>
        </p:xfrm>
        <a:graphic xmlns:a="http://schemas.openxmlformats.org/drawingml/2006/main">
          <a:graphicData uri="http://schemas.openxmlformats.org/drawingml/2006/table">
            <a:tbl>
              <a:tblPr firstCol="0" firstRow="1" lastCol="0" lastRow="0" bandCol="0" bandRow="1" rtl="0">
                <a:tableStyleId>{EEE7283C-3CF3-47DC-8721-378D4A62B228}</a:tableStyleId>
              </a:tblPr>
              <a:tblGrid>
                <a:gridCol w="1814460"/>
                <a:gridCol w="5846735"/>
              </a:tblGrid>
              <a:tr h="531392">
                <a:tc>
                  <a:txBody>
                    <a:bodyPr/>
                    <a:lstStyle/>
                    <a:p>
                      <a:pPr algn="ctr">
                        <a:defRPr b="0" sz="1800">
                          <a:solidFill>
                            <a:srgbClr val="000000"/>
                          </a:solidFill>
                        </a:defRPr>
                      </a:pPr>
                      <a:r>
                        <a:rPr sz="1600">
                          <a:solidFill>
                            <a:srgbClr val="404241"/>
                          </a:solidFill>
                          <a:latin typeface="+mn-lt"/>
                          <a:ea typeface="+mn-ea"/>
                          <a:cs typeface="+mn-cs"/>
                          <a:sym typeface="배달의민족 도현 OTF"/>
                        </a:rPr>
                        <a:t>기능</a:t>
                      </a:r>
                    </a:p>
                  </a:txBody>
                  <a:tcPr marL="0" marR="0" marT="0" marB="0" anchor="ctr" anchorCtr="0" horzOverflow="overflow">
                    <a:lnL w="12700">
                      <a:solidFill>
                        <a:srgbClr val="B7E2DE"/>
                      </a:solidFill>
                    </a:lnL>
                    <a:lnR w="0">
                      <a:miter lim="400000"/>
                    </a:lnR>
                    <a:lnT w="12700">
                      <a:solidFill>
                        <a:srgbClr val="B7E2DE"/>
                      </a:solidFill>
                    </a:lnT>
                    <a:lnB w="0">
                      <a:miter lim="400000"/>
                    </a:lnB>
                    <a:solidFill>
                      <a:srgbClr val="FEFAB8"/>
                    </a:solidFill>
                  </a:tcPr>
                </a:tc>
                <a:tc>
                  <a:txBody>
                    <a:bodyPr/>
                    <a:lstStyle/>
                    <a:p>
                      <a:pPr algn="ctr">
                        <a:defRPr b="0" sz="1800">
                          <a:solidFill>
                            <a:srgbClr val="000000"/>
                          </a:solidFill>
                        </a:defRPr>
                      </a:pPr>
                      <a:r>
                        <a:rPr>
                          <a:solidFill>
                            <a:srgbClr val="404241"/>
                          </a:solidFill>
                          <a:latin typeface="+mn-lt"/>
                          <a:ea typeface="+mn-ea"/>
                          <a:cs typeface="+mn-cs"/>
                          <a:sym typeface="배달의민족 도현 OTF"/>
                        </a:rPr>
                        <a:t>설명</a:t>
                      </a:r>
                    </a:p>
                  </a:txBody>
                  <a:tcPr marL="0" marR="0" marT="0" marB="0" anchor="ctr" anchorCtr="0" horzOverflow="overflow">
                    <a:lnL w="0">
                      <a:miter lim="400000"/>
                    </a:lnL>
                    <a:lnR w="12700">
                      <a:solidFill>
                        <a:srgbClr val="B7E2DE"/>
                      </a:solidFill>
                    </a:lnR>
                    <a:lnT w="12700">
                      <a:solidFill>
                        <a:srgbClr val="B7E2DE"/>
                      </a:solidFill>
                    </a:lnT>
                    <a:lnB w="0">
                      <a:miter lim="400000"/>
                    </a:lnB>
                    <a:solidFill>
                      <a:srgbClr val="FEFAB8"/>
                    </a:solidFill>
                  </a:tcPr>
                </a:tc>
              </a:tr>
              <a:tr h="890567">
                <a:tc>
                  <a:txBody>
                    <a:bodyPr/>
                    <a:lstStyle/>
                    <a:p>
                      <a:pPr algn="ctr">
                        <a:defRPr sz="1800"/>
                      </a:pPr>
                      <a:r>
                        <a:rPr sz="1400">
                          <a:latin typeface="+mn-lt"/>
                          <a:ea typeface="+mn-ea"/>
                          <a:cs typeface="+mn-cs"/>
                          <a:sym typeface="배달의민족 도현 OTF"/>
                        </a:rPr>
                        <a:t>전체조회 기능</a:t>
                      </a:r>
                    </a:p>
                  </a:txBody>
                  <a:tcPr marL="0" marR="0" marT="0" marB="0" anchor="ctr" anchorCtr="0" horzOverflow="overflow">
                    <a:lnL w="12700">
                      <a:solidFill>
                        <a:srgbClr val="B7E2DE"/>
                      </a:solidFill>
                    </a:lnL>
                    <a:lnR w="0">
                      <a:miter lim="400000"/>
                    </a:lnR>
                    <a:lnT w="0">
                      <a:miter lim="400000"/>
                    </a:lnT>
                    <a:lnB w="12700">
                      <a:solidFill>
                        <a:srgbClr val="CDE2D9"/>
                      </a:solidFill>
                    </a:lnB>
                    <a:solidFill>
                      <a:srgbClr val="CCE2D9"/>
                    </a:solidFill>
                  </a:tcPr>
                </a:tc>
                <a:tc>
                  <a:txBody>
                    <a:bodyPr/>
                    <a:lstStyle/>
                    <a:p>
                      <a:pPr marL="228600" indent="-228600" algn="l">
                        <a:lnSpc>
                          <a:spcPct val="120000"/>
                        </a:lnSpc>
                        <a:spcBef>
                          <a:spcPts val="300"/>
                        </a:spcBef>
                        <a:buSzPct val="80000"/>
                        <a:buBlip>
                          <a:blip r:embed="rId2"/>
                        </a:buBlip>
                        <a:defRPr>
                          <a:latin typeface="+mn-lt"/>
                          <a:ea typeface="+mn-ea"/>
                          <a:cs typeface="+mn-cs"/>
                          <a:sym typeface="배달의민족 도현 OTF"/>
                        </a:defRPr>
                      </a:pPr>
                      <a:r>
                        <a:t>요소수 구매 가능 여부 조회 가능</a:t>
                      </a:r>
                    </a:p>
                    <a:p>
                      <a:pPr marL="160421" indent="-160421" algn="l">
                        <a:lnSpc>
                          <a:spcPct val="120000"/>
                        </a:lnSpc>
                        <a:spcBef>
                          <a:spcPts val="300"/>
                        </a:spcBef>
                        <a:buSzPct val="100000"/>
                        <a:buAutoNum type="arabicPeriod" startAt="1"/>
                        <a:defRPr sz="1400">
                          <a:latin typeface="배달의민족 한나체 Air OTF"/>
                          <a:ea typeface="배달의민족 한나체 Air OTF"/>
                          <a:cs typeface="배달의민족 한나체 Air OTF"/>
                          <a:sym typeface="배달의민족 한나체 Air OTF"/>
                        </a:defRPr>
                      </a:pPr>
                      <a:r>
                        <a:t>조회된 데이터 옆에 “즐겨찾기” 체크 박스 or 버튼 만들어서 즐겨 찾기 기능에 추가</a:t>
                      </a:r>
                    </a:p>
                    <a:p>
                      <a:pPr marL="160421" indent="-160421" algn="l">
                        <a:lnSpc>
                          <a:spcPct val="120000"/>
                        </a:lnSpc>
                        <a:spcBef>
                          <a:spcPts val="300"/>
                        </a:spcBef>
                        <a:buSzPct val="100000"/>
                        <a:buAutoNum type="arabicPeriod" startAt="1"/>
                        <a:defRPr sz="1400">
                          <a:latin typeface="배달의민족 한나체 Air OTF"/>
                          <a:ea typeface="배달의민족 한나체 Air OTF"/>
                          <a:cs typeface="배달의민족 한나체 Air OTF"/>
                          <a:sym typeface="배달의민족 한나체 Air OTF"/>
                        </a:defRPr>
                      </a:pPr>
                      <a:r>
                        <a:t>원할 때 데이터를 갱신하는 기능</a:t>
                      </a:r>
                    </a:p>
                  </a:txBody>
                  <a:tcPr marL="0" marR="0" marT="0" marB="0" anchor="ctr" anchorCtr="0" horzOverflow="overflow">
                    <a:lnL w="0">
                      <a:miter lim="400000"/>
                    </a:lnL>
                    <a:lnR w="12700">
                      <a:solidFill>
                        <a:srgbClr val="B7E2DE"/>
                      </a:solidFill>
                    </a:lnR>
                    <a:lnT w="0">
                      <a:miter lim="400000"/>
                    </a:lnT>
                    <a:lnB w="12700">
                      <a:solidFill>
                        <a:srgbClr val="CDE2D9"/>
                      </a:solidFill>
                    </a:lnB>
                    <a:solidFill>
                      <a:srgbClr val="F8FFFE"/>
                    </a:solidFill>
                  </a:tcPr>
                </a:tc>
              </a:tr>
              <a:tr h="1108782">
                <a:tc>
                  <a:txBody>
                    <a:bodyPr/>
                    <a:lstStyle/>
                    <a:p>
                      <a:pPr algn="ctr">
                        <a:defRPr sz="1800"/>
                      </a:pPr>
                      <a:r>
                        <a:rPr sz="1400">
                          <a:latin typeface="+mn-lt"/>
                          <a:ea typeface="+mn-ea"/>
                          <a:cs typeface="+mn-cs"/>
                          <a:sym typeface="배달의민족 도현 OTF"/>
                        </a:rPr>
                        <a:t>필터 기능</a:t>
                      </a:r>
                    </a:p>
                  </a:txBody>
                  <a:tcPr marL="0" marR="0" marT="0" marB="0" anchor="ctr" anchorCtr="0" horzOverflow="overflow">
                    <a:lnL w="12700">
                      <a:solidFill>
                        <a:srgbClr val="B7E2DE"/>
                      </a:solidFill>
                    </a:lnL>
                    <a:lnR w="0">
                      <a:miter lim="400000"/>
                    </a:lnR>
                    <a:lnT w="12700">
                      <a:solidFill>
                        <a:srgbClr val="CDE2D9"/>
                      </a:solidFill>
                    </a:lnT>
                    <a:lnB w="12700">
                      <a:solidFill>
                        <a:srgbClr val="CDE2D9"/>
                      </a:solidFill>
                    </a:lnB>
                    <a:solidFill>
                      <a:srgbClr val="CCE2D9"/>
                    </a:solidFill>
                  </a:tcPr>
                </a:tc>
                <a:tc>
                  <a:txBody>
                    <a:bodyPr/>
                    <a:lstStyle/>
                    <a:p>
                      <a:pPr marL="228600" indent="-228600" algn="l">
                        <a:lnSpc>
                          <a:spcPct val="120000"/>
                        </a:lnSpc>
                        <a:buSzPct val="80000"/>
                        <a:buBlip>
                          <a:blip r:embed="rId2"/>
                        </a:buBlip>
                        <a:defRPr>
                          <a:latin typeface="+mn-lt"/>
                          <a:ea typeface="+mn-ea"/>
                          <a:cs typeface="+mn-cs"/>
                          <a:sym typeface="배달의민족 도현 OTF"/>
                        </a:defRPr>
                      </a:pPr>
                      <a:r>
                        <a:t>필터링 기능으로 원하는 정보만 조회할 수 있는 기능</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최저가 조회</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재고 있는 점포</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지역별 검색</a:t>
                      </a:r>
                    </a:p>
                  </a:txBody>
                  <a:tcPr marL="0" marR="0" marT="0" marB="0" anchor="ctr" anchorCtr="0" horzOverflow="overflow">
                    <a:lnL w="0">
                      <a:miter lim="400000"/>
                    </a:lnL>
                    <a:lnR w="12700">
                      <a:solidFill>
                        <a:srgbClr val="B7E2DE"/>
                      </a:solidFill>
                    </a:lnR>
                    <a:lnT w="12700">
                      <a:solidFill>
                        <a:srgbClr val="CDE2D9"/>
                      </a:solidFill>
                    </a:lnT>
                    <a:lnB w="12700">
                      <a:solidFill>
                        <a:srgbClr val="CDE2D9"/>
                      </a:solidFill>
                    </a:lnB>
                    <a:solidFill>
                      <a:srgbClr val="F8FFFE"/>
                    </a:solidFill>
                  </a:tcPr>
                </a:tc>
              </a:tr>
              <a:tr h="890567">
                <a:tc>
                  <a:txBody>
                    <a:bodyPr/>
                    <a:lstStyle/>
                    <a:p>
                      <a:pPr algn="ctr">
                        <a:defRPr sz="1800"/>
                      </a:pPr>
                      <a:r>
                        <a:rPr sz="1400">
                          <a:latin typeface="+mn-lt"/>
                          <a:ea typeface="+mn-ea"/>
                          <a:cs typeface="+mn-cs"/>
                          <a:sym typeface="배달의민족 도현 OTF"/>
                        </a:rPr>
                        <a:t>주유소 
즐겨찾기 기능</a:t>
                      </a:r>
                    </a:p>
                  </a:txBody>
                  <a:tcPr marL="0" marR="0" marT="0" marB="0" anchor="ctr" anchorCtr="0" horzOverflow="overflow">
                    <a:lnL w="12700">
                      <a:solidFill>
                        <a:srgbClr val="B7E2DE"/>
                      </a:solidFill>
                    </a:lnL>
                    <a:lnR w="0">
                      <a:miter lim="400000"/>
                    </a:lnR>
                    <a:lnT w="12700">
                      <a:solidFill>
                        <a:srgbClr val="CDE2D9"/>
                      </a:solidFill>
                    </a:lnT>
                    <a:lnB w="12700">
                      <a:solidFill>
                        <a:srgbClr val="CDE2D9"/>
                      </a:solidFill>
                    </a:lnB>
                    <a:solidFill>
                      <a:srgbClr val="CCE2D9"/>
                    </a:solidFill>
                  </a:tcPr>
                </a:tc>
                <a:tc>
                  <a:txBody>
                    <a:bodyPr/>
                    <a:lstStyle/>
                    <a:p>
                      <a:pPr marL="228600" indent="-228600" algn="l">
                        <a:lnSpc>
                          <a:spcPct val="120000"/>
                        </a:lnSpc>
                        <a:buSzPct val="80000"/>
                        <a:buBlip>
                          <a:blip r:embed="rId2"/>
                        </a:buBlip>
                        <a:defRPr>
                          <a:latin typeface="+mn-lt"/>
                          <a:ea typeface="+mn-ea"/>
                          <a:cs typeface="+mn-cs"/>
                          <a:sym typeface="배달의민족 도현 OTF"/>
                        </a:defRPr>
                      </a:pPr>
                      <a:r>
                        <a:t>자주가는 주유소 즐겨 찾기 기능 </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즐겨찾기에 점포 추가/삭제 버튼 구현</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즐겨찾기 추가한 주유소에 요소수의 재고 여부 및 가격 확인할 수 있는 기능</a:t>
                      </a:r>
                    </a:p>
                  </a:txBody>
                  <a:tcPr marL="0" marR="0" marT="0" marB="0" anchor="ctr" anchorCtr="0" horzOverflow="overflow">
                    <a:lnL w="0">
                      <a:miter lim="400000"/>
                    </a:lnL>
                    <a:lnR w="12700">
                      <a:solidFill>
                        <a:srgbClr val="B7E2DE"/>
                      </a:solidFill>
                    </a:lnR>
                    <a:lnT w="12700">
                      <a:solidFill>
                        <a:srgbClr val="CDE2D9"/>
                      </a:solidFill>
                    </a:lnT>
                    <a:lnB w="12700">
                      <a:solidFill>
                        <a:srgbClr val="CDE2D9"/>
                      </a:solidFill>
                    </a:lnB>
                    <a:solidFill>
                      <a:srgbClr val="F8FFFE"/>
                    </a:solidFill>
                  </a:tcPr>
                </a:tc>
              </a:tr>
              <a:tr h="988732">
                <a:tc>
                  <a:txBody>
                    <a:bodyPr/>
                    <a:lstStyle/>
                    <a:p>
                      <a:pPr algn="ctr">
                        <a:defRPr sz="1800"/>
                      </a:pPr>
                      <a:r>
                        <a:rPr sz="1400">
                          <a:latin typeface="+mn-lt"/>
                          <a:ea typeface="+mn-ea"/>
                          <a:cs typeface="+mn-cs"/>
                          <a:sym typeface="배달의민족 도현 OTF"/>
                        </a:rPr>
                        <a:t>버튼 기능</a:t>
                      </a:r>
                    </a:p>
                  </a:txBody>
                  <a:tcPr marL="0" marR="0" marT="0" marB="0" anchor="ctr" anchorCtr="0" horzOverflow="overflow">
                    <a:lnL w="12700">
                      <a:solidFill>
                        <a:srgbClr val="B7E2DE"/>
                      </a:solidFill>
                    </a:lnL>
                    <a:lnR w="0">
                      <a:miter lim="400000"/>
                    </a:lnR>
                    <a:lnT w="12700">
                      <a:solidFill>
                        <a:srgbClr val="CDE2D9"/>
                      </a:solidFill>
                    </a:lnT>
                    <a:lnB w="12700">
                      <a:solidFill>
                        <a:srgbClr val="B7E2DE"/>
                      </a:solidFill>
                    </a:lnB>
                    <a:solidFill>
                      <a:srgbClr val="CCE2D9"/>
                    </a:solidFill>
                  </a:tcPr>
                </a:tc>
                <a:tc>
                  <a:txBody>
                    <a:bodyPr/>
                    <a:lstStyle/>
                    <a:p>
                      <a:pPr marL="228600" indent="-228600" algn="l">
                        <a:lnSpc>
                          <a:spcPct val="120000"/>
                        </a:lnSpc>
                        <a:buSzPct val="80000"/>
                        <a:buBlip>
                          <a:blip r:embed="rId2"/>
                        </a:buBlip>
                        <a:defRPr>
                          <a:latin typeface="+mn-lt"/>
                          <a:ea typeface="+mn-ea"/>
                          <a:cs typeface="+mn-cs"/>
                          <a:sym typeface="배달의민족 도현 OTF"/>
                        </a:defRPr>
                      </a:pPr>
                      <a:r>
                        <a:t>버튼으로만 프로그램 기능을 구현 할 수 있게 버튼 기능 구현</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새로고침버튼</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전체조회버튼</a:t>
                      </a:r>
                    </a:p>
                    <a:p>
                      <a:pPr marL="160421" indent="-160421" algn="l">
                        <a:lnSpc>
                          <a:spcPct val="120000"/>
                        </a:lnSpc>
                        <a:buSzPct val="100000"/>
                        <a:buAutoNum type="arabicPeriod" startAt="1"/>
                        <a:defRPr sz="1400">
                          <a:latin typeface="배달의민족 한나체 Air OTF"/>
                          <a:ea typeface="배달의민족 한나체 Air OTF"/>
                          <a:cs typeface="배달의민족 한나체 Air OTF"/>
                          <a:sym typeface="배달의민족 한나체 Air OTF"/>
                        </a:defRPr>
                      </a:pPr>
                      <a:r>
                        <a:t>지역별 주유소 검색 시 다중 필터 기능 </a:t>
                      </a:r>
                    </a:p>
                  </a:txBody>
                  <a:tcPr marL="0" marR="0" marT="0" marB="0" anchor="ctr" anchorCtr="0" horzOverflow="overflow">
                    <a:lnL w="0">
                      <a:miter lim="400000"/>
                    </a:lnL>
                    <a:lnR w="12700">
                      <a:solidFill>
                        <a:srgbClr val="B7E2DE"/>
                      </a:solidFill>
                    </a:lnR>
                    <a:lnT w="12700">
                      <a:solidFill>
                        <a:srgbClr val="CDE2D9"/>
                      </a:solidFill>
                    </a:lnT>
                    <a:lnB w="12700">
                      <a:solidFill>
                        <a:srgbClr val="B7E2DE"/>
                      </a:solidFill>
                    </a:lnB>
                    <a:solidFill>
                      <a:srgbClr val="F8FFFE"/>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테마">
  <a:themeElements>
    <a:clrScheme name="Office 테마">
      <a:dk1>
        <a:srgbClr val="595959"/>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테마">
      <a:majorFont>
        <a:latin typeface="Helvetica"/>
        <a:ea typeface="Helvetica"/>
        <a:cs typeface="Helvetica"/>
      </a:majorFont>
      <a:minorFont>
        <a:latin typeface="배달의민족 도현 OTF"/>
        <a:ea typeface="배달의민족 도현 OTF"/>
        <a:cs typeface="배달의민족 도현 OTF"/>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테마">
  <a:themeElements>
    <a:clrScheme name="Office 테마">
      <a:dk1>
        <a:srgbClr val="404241"/>
      </a:dk1>
      <a:lt1>
        <a:srgbClr val="420222"/>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테마">
      <a:majorFont>
        <a:latin typeface="Helvetica"/>
        <a:ea typeface="Helvetica"/>
        <a:cs typeface="Helvetica"/>
      </a:majorFont>
      <a:minorFont>
        <a:latin typeface="배달의민족 도현 OTF"/>
        <a:ea typeface="배달의민족 도현 OTF"/>
        <a:cs typeface="배달의민족 도현 OTF"/>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900" u="none" kumimoji="0" normalizeH="0">
            <a:ln>
              <a:noFill/>
            </a:ln>
            <a:solidFill>
              <a:srgbClr val="595959"/>
            </a:solidFill>
            <a:effectLst/>
            <a:uFillTx/>
            <a:latin typeface="+mn-lt"/>
            <a:ea typeface="+mn-ea"/>
            <a:cs typeface="+mn-cs"/>
            <a:sym typeface="배달의민족 도현 OTF"/>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